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3"/>
  </p:notesMasterIdLst>
  <p:sldIdLst>
    <p:sldId id="259" r:id="rId5"/>
    <p:sldId id="521" r:id="rId6"/>
    <p:sldId id="532" r:id="rId7"/>
    <p:sldId id="539" r:id="rId8"/>
    <p:sldId id="540" r:id="rId9"/>
    <p:sldId id="541" r:id="rId10"/>
    <p:sldId id="542" r:id="rId11"/>
    <p:sldId id="543" r:id="rId12"/>
    <p:sldId id="512" r:id="rId13"/>
    <p:sldId id="533" r:id="rId14"/>
    <p:sldId id="534" r:id="rId15"/>
    <p:sldId id="535" r:id="rId16"/>
    <p:sldId id="536" r:id="rId17"/>
    <p:sldId id="537" r:id="rId18"/>
    <p:sldId id="538" r:id="rId19"/>
    <p:sldId id="458" r:id="rId20"/>
    <p:sldId id="459" r:id="rId21"/>
    <p:sldId id="460" r:id="rId22"/>
    <p:sldId id="461" r:id="rId23"/>
    <p:sldId id="462" r:id="rId24"/>
    <p:sldId id="463" r:id="rId25"/>
    <p:sldId id="464" r:id="rId26"/>
    <p:sldId id="465" r:id="rId27"/>
    <p:sldId id="466" r:id="rId28"/>
    <p:sldId id="467" r:id="rId29"/>
    <p:sldId id="468" r:id="rId30"/>
    <p:sldId id="469" r:id="rId31"/>
    <p:sldId id="470" r:id="rId32"/>
    <p:sldId id="471" r:id="rId33"/>
    <p:sldId id="472" r:id="rId34"/>
    <p:sldId id="473" r:id="rId35"/>
    <p:sldId id="474" r:id="rId36"/>
    <p:sldId id="475" r:id="rId37"/>
    <p:sldId id="476" r:id="rId38"/>
    <p:sldId id="477" r:id="rId39"/>
    <p:sldId id="478" r:id="rId40"/>
    <p:sldId id="479" r:id="rId41"/>
    <p:sldId id="531" r:id="rId42"/>
    <p:sldId id="480" r:id="rId43"/>
    <p:sldId id="481" r:id="rId44"/>
    <p:sldId id="482" r:id="rId45"/>
    <p:sldId id="483" r:id="rId46"/>
    <p:sldId id="484" r:id="rId47"/>
    <p:sldId id="485" r:id="rId48"/>
    <p:sldId id="486" r:id="rId49"/>
    <p:sldId id="487" r:id="rId50"/>
    <p:sldId id="488" r:id="rId51"/>
    <p:sldId id="489" r:id="rId52"/>
    <p:sldId id="490" r:id="rId53"/>
    <p:sldId id="491" r:id="rId54"/>
    <p:sldId id="492" r:id="rId55"/>
    <p:sldId id="493" r:id="rId56"/>
    <p:sldId id="494" r:id="rId57"/>
    <p:sldId id="495" r:id="rId58"/>
    <p:sldId id="520" r:id="rId59"/>
    <p:sldId id="522" r:id="rId60"/>
    <p:sldId id="498" r:id="rId61"/>
    <p:sldId id="505" r:id="rId62"/>
    <p:sldId id="506" r:id="rId63"/>
    <p:sldId id="507" r:id="rId64"/>
    <p:sldId id="508" r:id="rId65"/>
    <p:sldId id="509" r:id="rId66"/>
    <p:sldId id="510" r:id="rId67"/>
    <p:sldId id="503" r:id="rId68"/>
    <p:sldId id="499" r:id="rId69"/>
    <p:sldId id="500" r:id="rId70"/>
    <p:sldId id="501" r:id="rId71"/>
    <p:sldId id="504" r:id="rId72"/>
    <p:sldId id="502" r:id="rId73"/>
    <p:sldId id="511" r:id="rId74"/>
    <p:sldId id="515" r:id="rId75"/>
    <p:sldId id="516" r:id="rId76"/>
    <p:sldId id="517" r:id="rId77"/>
    <p:sldId id="518" r:id="rId78"/>
    <p:sldId id="519" r:id="rId79"/>
    <p:sldId id="523" r:id="rId80"/>
    <p:sldId id="524" r:id="rId81"/>
    <p:sldId id="525" r:id="rId82"/>
    <p:sldId id="514" r:id="rId83"/>
    <p:sldId id="527" r:id="rId84"/>
    <p:sldId id="528" r:id="rId85"/>
    <p:sldId id="529" r:id="rId86"/>
    <p:sldId id="544" r:id="rId87"/>
    <p:sldId id="530" r:id="rId88"/>
    <p:sldId id="526" r:id="rId89"/>
    <p:sldId id="545" r:id="rId90"/>
    <p:sldId id="496" r:id="rId91"/>
    <p:sldId id="546"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t's Start" id="{083E4B89-540B-4186-A163-03F298F861E9}">
          <p14:sldIdLst>
            <p14:sldId id="259"/>
            <p14:sldId id="521"/>
            <p14:sldId id="532"/>
            <p14:sldId id="539"/>
            <p14:sldId id="540"/>
            <p14:sldId id="541"/>
            <p14:sldId id="542"/>
            <p14:sldId id="543"/>
          </p14:sldIdLst>
        </p14:section>
        <p14:section name="PO in Scrum Events" id="{4A6BB2C6-C96E-4C59-8B72-242930424C38}">
          <p14:sldIdLst>
            <p14:sldId id="512"/>
            <p14:sldId id="533"/>
            <p14:sldId id="534"/>
            <p14:sldId id="535"/>
            <p14:sldId id="536"/>
            <p14:sldId id="537"/>
            <p14:sldId id="538"/>
          </p14:sldIdLst>
        </p14:section>
        <p14:section name="Story Writing" id="{789F4AC6-C40A-4A55-B963-3D456AF9E858}">
          <p14:sldIdLst>
            <p14:sldId id="458"/>
            <p14:sldId id="459"/>
            <p14:sldId id="460"/>
            <p14:sldId id="461"/>
            <p14:sldId id="462"/>
            <p14:sldId id="463"/>
            <p14:sldId id="464"/>
            <p14:sldId id="465"/>
            <p14:sldId id="466"/>
            <p14:sldId id="467"/>
          </p14:sldIdLst>
        </p14:section>
        <p14:section name="Story Map &amp; Release Planning" id="{8DB97581-5CD1-4F62-A748-1063BA5F8EA3}">
          <p14:sldIdLst>
            <p14:sldId id="468"/>
            <p14:sldId id="469"/>
            <p14:sldId id="470"/>
            <p14:sldId id="471"/>
            <p14:sldId id="472"/>
            <p14:sldId id="473"/>
            <p14:sldId id="474"/>
            <p14:sldId id="475"/>
            <p14:sldId id="476"/>
            <p14:sldId id="477"/>
            <p14:sldId id="478"/>
            <p14:sldId id="479"/>
            <p14:sldId id="531"/>
          </p14:sldIdLst>
        </p14:section>
        <p14:section name="Specification by Example" id="{B3E7ADFF-D287-4F72-92E5-9413F7D301D4}">
          <p14:sldIdLst>
            <p14:sldId id="480"/>
            <p14:sldId id="481"/>
            <p14:sldId id="482"/>
            <p14:sldId id="483"/>
            <p14:sldId id="484"/>
            <p14:sldId id="485"/>
            <p14:sldId id="486"/>
            <p14:sldId id="487"/>
            <p14:sldId id="488"/>
            <p14:sldId id="489"/>
            <p14:sldId id="490"/>
            <p14:sldId id="491"/>
            <p14:sldId id="492"/>
            <p14:sldId id="493"/>
            <p14:sldId id="494"/>
            <p14:sldId id="495"/>
            <p14:sldId id="520"/>
            <p14:sldId id="522"/>
          </p14:sldIdLst>
        </p14:section>
        <p14:section name="Persona" id="{723E518C-B94A-4C65-A0E8-BF5004E1BFE5}">
          <p14:sldIdLst>
            <p14:sldId id="498"/>
            <p14:sldId id="505"/>
            <p14:sldId id="506"/>
            <p14:sldId id="507"/>
            <p14:sldId id="508"/>
            <p14:sldId id="509"/>
            <p14:sldId id="510"/>
          </p14:sldIdLst>
        </p14:section>
        <p14:section name="Product Backlog Priortization" id="{12B02FAC-4436-4CF4-A063-28E0A80E23A5}">
          <p14:sldIdLst>
            <p14:sldId id="503"/>
            <p14:sldId id="499"/>
            <p14:sldId id="500"/>
            <p14:sldId id="501"/>
            <p14:sldId id="504"/>
            <p14:sldId id="502"/>
          </p14:sldIdLst>
        </p14:section>
        <p14:section name="Reference Scale" id="{BB2631E4-F726-4C5C-A713-1819E0209ADE}">
          <p14:sldIdLst>
            <p14:sldId id="511"/>
            <p14:sldId id="515"/>
            <p14:sldId id="516"/>
            <p14:sldId id="517"/>
            <p14:sldId id="518"/>
            <p14:sldId id="519"/>
            <p14:sldId id="523"/>
            <p14:sldId id="524"/>
            <p14:sldId id="525"/>
          </p14:sldIdLst>
        </p14:section>
        <p14:section name="Minimum Viable Product" id="{F9941A63-B34E-4FC1-ACBC-5E1B80129738}">
          <p14:sldIdLst>
            <p14:sldId id="514"/>
            <p14:sldId id="527"/>
            <p14:sldId id="528"/>
            <p14:sldId id="529"/>
            <p14:sldId id="544"/>
            <p14:sldId id="530"/>
          </p14:sldIdLst>
        </p14:section>
        <p14:section name="The Finale" id="{640A0A4A-FF45-44F4-B56F-72286E33D571}">
          <p14:sldIdLst>
            <p14:sldId id="526"/>
            <p14:sldId id="545"/>
            <p14:sldId id="496"/>
            <p14:sldId id="546"/>
          </p14:sldIdLst>
        </p14:section>
      </p14:sectionLst>
    </p:ex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ushar Jain" initials="TJ"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228" autoAdjust="0"/>
  </p:normalViewPr>
  <p:slideViewPr>
    <p:cSldViewPr snapToGrid="0">
      <p:cViewPr>
        <p:scale>
          <a:sx n="80" d="100"/>
          <a:sy n="80" d="100"/>
        </p:scale>
        <p:origin x="-852" y="-264"/>
      </p:cViewPr>
      <p:guideLst>
        <p:guide orient="horz" pos="2160"/>
        <p:guide pos="3840"/>
      </p:guideLst>
    </p:cSldViewPr>
  </p:slideViewPr>
  <p:notesTextViewPr>
    <p:cViewPr>
      <p:scale>
        <a:sx n="1" d="1"/>
        <a:sy n="1" d="1"/>
      </p:scale>
      <p:origin x="0" y="0"/>
    </p:cViewPr>
  </p:notesTextViewPr>
  <p:sorterViewPr>
    <p:cViewPr>
      <p:scale>
        <a:sx n="100" d="100"/>
        <a:sy n="100" d="100"/>
      </p:scale>
      <p:origin x="0" y="-7986"/>
    </p:cViewPr>
  </p:sorterViewPr>
  <p:notesViewPr>
    <p:cSldViewPr snapToGrid="0">
      <p:cViewPr varScale="1">
        <p:scale>
          <a:sx n="56" d="100"/>
          <a:sy n="56" d="100"/>
        </p:scale>
        <p:origin x="2856"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139D9-7BAB-4F92-8302-772EE3456DA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2F19A3B-CD8F-4502-8CF0-9CB0DC8A9C4E}">
      <dgm:prSet phldrT="[Text]"/>
      <dgm:spPr/>
      <dgm:t>
        <a:bodyPr/>
        <a:lstStyle/>
        <a:p>
          <a:r>
            <a:rPr lang="en-US" dirty="0" smtClean="0"/>
            <a:t>Inspiration Officer</a:t>
          </a:r>
          <a:endParaRPr lang="en-US" dirty="0"/>
        </a:p>
      </dgm:t>
    </dgm:pt>
    <dgm:pt modelId="{7E095275-F46D-475A-A067-29F3642E4303}" type="parTrans" cxnId="{2E957679-680E-4AEC-8875-7233F00A8629}">
      <dgm:prSet/>
      <dgm:spPr/>
      <dgm:t>
        <a:bodyPr/>
        <a:lstStyle/>
        <a:p>
          <a:endParaRPr lang="en-US"/>
        </a:p>
      </dgm:t>
    </dgm:pt>
    <dgm:pt modelId="{A22392CB-C492-4857-8FF7-C497B22A7EB2}" type="sibTrans" cxnId="{2E957679-680E-4AEC-8875-7233F00A8629}">
      <dgm:prSet/>
      <dgm:spPr/>
      <dgm:t>
        <a:bodyPr/>
        <a:lstStyle/>
        <a:p>
          <a:endParaRPr lang="en-US"/>
        </a:p>
      </dgm:t>
    </dgm:pt>
    <dgm:pt modelId="{5F60A4F7-E7D4-4468-BF4B-6833A48C8CFB}">
      <dgm:prSet phldrT="[Text]"/>
      <dgm:spPr/>
      <dgm:t>
        <a:bodyPr/>
        <a:lstStyle/>
        <a:p>
          <a:r>
            <a:rPr lang="en-US" dirty="0" smtClean="0"/>
            <a:t>Strategic Enabler</a:t>
          </a:r>
          <a:endParaRPr lang="en-US" dirty="0"/>
        </a:p>
      </dgm:t>
    </dgm:pt>
    <dgm:pt modelId="{9EC635C1-360C-4A0F-A161-B473EED80164}" type="parTrans" cxnId="{0EEC0F72-CE4C-4D0C-B576-314DA063B9E0}">
      <dgm:prSet/>
      <dgm:spPr/>
      <dgm:t>
        <a:bodyPr/>
        <a:lstStyle/>
        <a:p>
          <a:endParaRPr lang="en-US"/>
        </a:p>
      </dgm:t>
    </dgm:pt>
    <dgm:pt modelId="{DD758122-FF1D-41C1-BCB8-6FDD1F193E66}" type="sibTrans" cxnId="{0EEC0F72-CE4C-4D0C-B576-314DA063B9E0}">
      <dgm:prSet/>
      <dgm:spPr/>
      <dgm:t>
        <a:bodyPr/>
        <a:lstStyle/>
        <a:p>
          <a:endParaRPr lang="en-US"/>
        </a:p>
      </dgm:t>
    </dgm:pt>
    <dgm:pt modelId="{E944089D-4AD6-42D0-B976-CEF0E575A9C9}">
      <dgm:prSet phldrT="[Text]"/>
      <dgm:spPr/>
      <dgm:t>
        <a:bodyPr/>
        <a:lstStyle/>
        <a:p>
          <a:r>
            <a:rPr lang="en-US" dirty="0" smtClean="0"/>
            <a:t>Portfolio Collaborator</a:t>
          </a:r>
          <a:endParaRPr lang="en-US" dirty="0"/>
        </a:p>
      </dgm:t>
    </dgm:pt>
    <dgm:pt modelId="{A3C4DBF2-82A5-4AC2-AFE2-A281BFC94BA9}" type="parTrans" cxnId="{0B7310D3-E86B-43CB-9892-566AC3A016D3}">
      <dgm:prSet/>
      <dgm:spPr/>
      <dgm:t>
        <a:bodyPr/>
        <a:lstStyle/>
        <a:p>
          <a:endParaRPr lang="en-US"/>
        </a:p>
      </dgm:t>
    </dgm:pt>
    <dgm:pt modelId="{0B97B662-DE0C-4DF9-A1A1-9234EB5133A9}" type="sibTrans" cxnId="{0B7310D3-E86B-43CB-9892-566AC3A016D3}">
      <dgm:prSet/>
      <dgm:spPr/>
      <dgm:t>
        <a:bodyPr/>
        <a:lstStyle/>
        <a:p>
          <a:endParaRPr lang="en-US"/>
        </a:p>
      </dgm:t>
    </dgm:pt>
    <dgm:pt modelId="{07F3189C-6EC7-44F2-8428-A4E0AA5FBC05}">
      <dgm:prSet phldrT="[Text]"/>
      <dgm:spPr/>
      <dgm:t>
        <a:bodyPr/>
        <a:lstStyle/>
        <a:p>
          <a:r>
            <a:rPr lang="en-US" dirty="0" smtClean="0"/>
            <a:t>Risk/Reward Balancer</a:t>
          </a:r>
          <a:endParaRPr lang="en-US" dirty="0"/>
        </a:p>
      </dgm:t>
    </dgm:pt>
    <dgm:pt modelId="{4FE71456-187B-4D1B-B4AB-5D676F382ADE}" type="parTrans" cxnId="{E63DFE1E-E871-467A-BD23-657D36AF9DFE}">
      <dgm:prSet/>
      <dgm:spPr/>
      <dgm:t>
        <a:bodyPr/>
        <a:lstStyle/>
        <a:p>
          <a:endParaRPr lang="en-US"/>
        </a:p>
      </dgm:t>
    </dgm:pt>
    <dgm:pt modelId="{8870E3FA-3F6F-467C-AE82-A118C801D3E3}" type="sibTrans" cxnId="{E63DFE1E-E871-467A-BD23-657D36AF9DFE}">
      <dgm:prSet/>
      <dgm:spPr/>
      <dgm:t>
        <a:bodyPr/>
        <a:lstStyle/>
        <a:p>
          <a:endParaRPr lang="en-US"/>
        </a:p>
      </dgm:t>
    </dgm:pt>
    <dgm:pt modelId="{671699AF-2278-45C7-9492-9980628A3573}">
      <dgm:prSet phldrT="[Text]"/>
      <dgm:spPr/>
      <dgm:t>
        <a:bodyPr/>
        <a:lstStyle/>
        <a:p>
          <a:r>
            <a:rPr lang="en-US" dirty="0" smtClean="0"/>
            <a:t>Continuous Learner</a:t>
          </a:r>
          <a:endParaRPr lang="en-US" dirty="0"/>
        </a:p>
      </dgm:t>
    </dgm:pt>
    <dgm:pt modelId="{DDDAF8F2-D562-444F-B442-2E16D6C6A9A6}" type="parTrans" cxnId="{9D4EDE1A-1BB8-4E97-BDC8-6BCB76833116}">
      <dgm:prSet/>
      <dgm:spPr/>
      <dgm:t>
        <a:bodyPr/>
        <a:lstStyle/>
        <a:p>
          <a:endParaRPr lang="en-US"/>
        </a:p>
      </dgm:t>
    </dgm:pt>
    <dgm:pt modelId="{BCBAD120-928B-4FC6-93D7-1D285280A60E}" type="sibTrans" cxnId="{9D4EDE1A-1BB8-4E97-BDC8-6BCB76833116}">
      <dgm:prSet/>
      <dgm:spPr/>
      <dgm:t>
        <a:bodyPr/>
        <a:lstStyle/>
        <a:p>
          <a:endParaRPr lang="en-US"/>
        </a:p>
      </dgm:t>
    </dgm:pt>
    <dgm:pt modelId="{648673B3-EE8E-43BC-9839-A575CEAB0BE6}">
      <dgm:prSet phldrT="[Text]"/>
      <dgm:spPr/>
      <dgm:t>
        <a:bodyPr/>
        <a:lstStyle/>
        <a:p>
          <a:r>
            <a:rPr lang="en-US" dirty="0" smtClean="0"/>
            <a:t>Value Optimizer</a:t>
          </a:r>
          <a:endParaRPr lang="en-US" dirty="0"/>
        </a:p>
      </dgm:t>
    </dgm:pt>
    <dgm:pt modelId="{106B2146-B507-4F02-B8C8-B86D504DFCB0}" type="parTrans" cxnId="{BC3A95B5-8E89-427B-9607-893816C3D348}">
      <dgm:prSet/>
      <dgm:spPr/>
      <dgm:t>
        <a:bodyPr/>
        <a:lstStyle/>
        <a:p>
          <a:endParaRPr lang="en-US"/>
        </a:p>
      </dgm:t>
    </dgm:pt>
    <dgm:pt modelId="{3129CF3B-3271-41FD-83C7-7DE5EB5B77C1}" type="sibTrans" cxnId="{BC3A95B5-8E89-427B-9607-893816C3D348}">
      <dgm:prSet/>
      <dgm:spPr/>
      <dgm:t>
        <a:bodyPr/>
        <a:lstStyle/>
        <a:p>
          <a:endParaRPr lang="en-US"/>
        </a:p>
      </dgm:t>
    </dgm:pt>
    <dgm:pt modelId="{19566EA8-F970-46DB-A4AA-0D49814DCFA6}">
      <dgm:prSet phldrT="[Text]"/>
      <dgm:spPr/>
      <dgm:t>
        <a:bodyPr/>
        <a:lstStyle/>
        <a:p>
          <a:r>
            <a:rPr lang="en-US" dirty="0" smtClean="0"/>
            <a:t>Stewardship</a:t>
          </a:r>
          <a:endParaRPr lang="en-US" dirty="0"/>
        </a:p>
      </dgm:t>
    </dgm:pt>
    <dgm:pt modelId="{75BF000A-CB5C-4700-8E73-6BB21F9018E4}" type="parTrans" cxnId="{F5879640-35DB-49AC-9425-97B300D153BD}">
      <dgm:prSet/>
      <dgm:spPr/>
      <dgm:t>
        <a:bodyPr/>
        <a:lstStyle/>
        <a:p>
          <a:endParaRPr lang="en-US"/>
        </a:p>
      </dgm:t>
    </dgm:pt>
    <dgm:pt modelId="{4CE3953E-067A-40E2-A786-A7673A688A42}" type="sibTrans" cxnId="{F5879640-35DB-49AC-9425-97B300D153BD}">
      <dgm:prSet/>
      <dgm:spPr/>
      <dgm:t>
        <a:bodyPr/>
        <a:lstStyle/>
        <a:p>
          <a:endParaRPr lang="en-US"/>
        </a:p>
      </dgm:t>
    </dgm:pt>
    <dgm:pt modelId="{37DFBD14-D5BA-40AB-A2BF-DF9429E7D489}">
      <dgm:prSet phldrT="[Text]"/>
      <dgm:spPr/>
      <dgm:t>
        <a:bodyPr/>
        <a:lstStyle/>
        <a:p>
          <a:r>
            <a:rPr lang="en-US" b="0" i="0" dirty="0" smtClean="0"/>
            <a:t>Inspires </a:t>
          </a:r>
          <a:r>
            <a:rPr lang="en-US" b="0" i="0" dirty="0" err="1" smtClean="0"/>
            <a:t>DevTeam</a:t>
          </a:r>
          <a:r>
            <a:rPr lang="en-US" b="0" i="0" dirty="0" smtClean="0"/>
            <a:t> toward Product vision</a:t>
          </a:r>
          <a:endParaRPr lang="en-US" dirty="0"/>
        </a:p>
      </dgm:t>
    </dgm:pt>
    <dgm:pt modelId="{404D7254-2B25-4D66-8934-EF4F6FF6B5C9}" type="parTrans" cxnId="{74B70140-EEA0-450C-AEE9-B05060F22BC0}">
      <dgm:prSet/>
      <dgm:spPr/>
      <dgm:t>
        <a:bodyPr/>
        <a:lstStyle/>
        <a:p>
          <a:endParaRPr lang="en-US"/>
        </a:p>
      </dgm:t>
    </dgm:pt>
    <dgm:pt modelId="{7733AA6D-F506-4472-BE52-0D1CF9C1A03D}" type="sibTrans" cxnId="{74B70140-EEA0-450C-AEE9-B05060F22BC0}">
      <dgm:prSet/>
      <dgm:spPr/>
      <dgm:t>
        <a:bodyPr/>
        <a:lstStyle/>
        <a:p>
          <a:endParaRPr lang="en-US"/>
        </a:p>
      </dgm:t>
    </dgm:pt>
    <dgm:pt modelId="{0D939B95-120F-45CF-85B8-5854C1B249E8}">
      <dgm:prSet phldrT="[Text]"/>
      <dgm:spPr/>
      <dgm:t>
        <a:bodyPr/>
        <a:lstStyle/>
        <a:p>
          <a:r>
            <a:rPr lang="en-US" dirty="0" smtClean="0"/>
            <a:t>Create and deliver compelling strategy to realize Product Vision</a:t>
          </a:r>
          <a:endParaRPr lang="en-US" dirty="0"/>
        </a:p>
      </dgm:t>
    </dgm:pt>
    <dgm:pt modelId="{F13BCD4D-B7BF-4CDA-9F7F-D5AD56EC1E7F}" type="parTrans" cxnId="{6523AA90-6B48-4AEE-BBA7-9E72E66A3CFA}">
      <dgm:prSet/>
      <dgm:spPr/>
      <dgm:t>
        <a:bodyPr/>
        <a:lstStyle/>
        <a:p>
          <a:endParaRPr lang="en-US"/>
        </a:p>
      </dgm:t>
    </dgm:pt>
    <dgm:pt modelId="{15F34D9A-06A7-49BA-A3CB-566FE1EA8D22}" type="sibTrans" cxnId="{6523AA90-6B48-4AEE-BBA7-9E72E66A3CFA}">
      <dgm:prSet/>
      <dgm:spPr/>
      <dgm:t>
        <a:bodyPr/>
        <a:lstStyle/>
        <a:p>
          <a:endParaRPr lang="en-US"/>
        </a:p>
      </dgm:t>
    </dgm:pt>
    <dgm:pt modelId="{6B9CC2C5-4BCA-4780-A388-C185BCC83654}">
      <dgm:prSet phldrT="[Text]"/>
      <dgm:spPr/>
      <dgm:t>
        <a:bodyPr/>
        <a:lstStyle/>
        <a:p>
          <a:r>
            <a:rPr lang="en-US" dirty="0" smtClean="0"/>
            <a:t>Optimize overall system</a:t>
          </a:r>
          <a:endParaRPr lang="en-US" dirty="0"/>
        </a:p>
      </dgm:t>
    </dgm:pt>
    <dgm:pt modelId="{36D3A0D8-CD16-4312-9930-3C9C5A5579B5}" type="parTrans" cxnId="{921A79CF-F4B5-44DD-9F47-0AD688899168}">
      <dgm:prSet/>
      <dgm:spPr/>
      <dgm:t>
        <a:bodyPr/>
        <a:lstStyle/>
        <a:p>
          <a:endParaRPr lang="en-US"/>
        </a:p>
      </dgm:t>
    </dgm:pt>
    <dgm:pt modelId="{6FE5E2F2-CED2-4A63-9C2B-1A6A056D1F62}" type="sibTrans" cxnId="{921A79CF-F4B5-44DD-9F47-0AD688899168}">
      <dgm:prSet/>
      <dgm:spPr/>
      <dgm:t>
        <a:bodyPr/>
        <a:lstStyle/>
        <a:p>
          <a:endParaRPr lang="en-US"/>
        </a:p>
      </dgm:t>
    </dgm:pt>
    <dgm:pt modelId="{D92B73F9-F0B8-4105-85AA-818323BB1A80}">
      <dgm:prSet phldrT="[Text]"/>
      <dgm:spPr/>
      <dgm:t>
        <a:bodyPr/>
        <a:lstStyle/>
        <a:p>
          <a:r>
            <a:rPr lang="en-US" dirty="0" smtClean="0"/>
            <a:t>Keep Product Backlog healthy</a:t>
          </a:r>
          <a:endParaRPr lang="en-US" dirty="0"/>
        </a:p>
      </dgm:t>
    </dgm:pt>
    <dgm:pt modelId="{B82DA7E0-26F4-4821-8C43-5C47FB23CD7B}" type="parTrans" cxnId="{D5259CE0-5761-40A7-8A37-D0505DFF26DC}">
      <dgm:prSet/>
      <dgm:spPr/>
      <dgm:t>
        <a:bodyPr/>
        <a:lstStyle/>
        <a:p>
          <a:endParaRPr lang="en-US"/>
        </a:p>
      </dgm:t>
    </dgm:pt>
    <dgm:pt modelId="{8839DFB2-7188-48A3-9FB2-888C7950CFF2}" type="sibTrans" cxnId="{D5259CE0-5761-40A7-8A37-D0505DFF26DC}">
      <dgm:prSet/>
      <dgm:spPr/>
      <dgm:t>
        <a:bodyPr/>
        <a:lstStyle/>
        <a:p>
          <a:endParaRPr lang="en-US"/>
        </a:p>
      </dgm:t>
    </dgm:pt>
    <dgm:pt modelId="{513174CD-DEEC-4D6E-9972-A6172F509EBD}">
      <dgm:prSet phldrT="[Text]"/>
      <dgm:spPr/>
      <dgm:t>
        <a:bodyPr/>
        <a:lstStyle/>
        <a:p>
          <a:r>
            <a:rPr lang="en-US" dirty="0" smtClean="0"/>
            <a:t>Study market on continuous basis</a:t>
          </a:r>
          <a:endParaRPr lang="en-US" dirty="0"/>
        </a:p>
      </dgm:t>
    </dgm:pt>
    <dgm:pt modelId="{5F7625BC-4D95-493E-BC0B-1A3E464A239E}" type="parTrans" cxnId="{FB3679CF-BAEA-4179-96A3-25497A8DB7B3}">
      <dgm:prSet/>
      <dgm:spPr/>
      <dgm:t>
        <a:bodyPr/>
        <a:lstStyle/>
        <a:p>
          <a:endParaRPr lang="en-US"/>
        </a:p>
      </dgm:t>
    </dgm:pt>
    <dgm:pt modelId="{4219A9E7-B82E-4AF2-A0C0-3493D3A08DC5}" type="sibTrans" cxnId="{FB3679CF-BAEA-4179-96A3-25497A8DB7B3}">
      <dgm:prSet/>
      <dgm:spPr/>
      <dgm:t>
        <a:bodyPr/>
        <a:lstStyle/>
        <a:p>
          <a:endParaRPr lang="en-US"/>
        </a:p>
      </dgm:t>
    </dgm:pt>
    <dgm:pt modelId="{B09B0498-B905-42DC-B65F-D2184BA19E8E}">
      <dgm:prSet phldrT="[Text]"/>
      <dgm:spPr/>
      <dgm:t>
        <a:bodyPr/>
        <a:lstStyle/>
        <a:p>
          <a:r>
            <a:rPr lang="en-US" dirty="0" smtClean="0"/>
            <a:t>Optimize value delivered on continuous basis to keep sustainable pace</a:t>
          </a:r>
          <a:endParaRPr lang="en-US" dirty="0"/>
        </a:p>
      </dgm:t>
    </dgm:pt>
    <dgm:pt modelId="{13799C1B-10D5-4F4A-B1E6-1C38EAA56D97}" type="parTrans" cxnId="{D28ED3C0-1D2F-4CB0-AD91-2952E23E058C}">
      <dgm:prSet/>
      <dgm:spPr/>
      <dgm:t>
        <a:bodyPr/>
        <a:lstStyle/>
        <a:p>
          <a:endParaRPr lang="en-US"/>
        </a:p>
      </dgm:t>
    </dgm:pt>
    <dgm:pt modelId="{F2375291-C03F-4E50-A3F4-85705C0F8017}" type="sibTrans" cxnId="{D28ED3C0-1D2F-4CB0-AD91-2952E23E058C}">
      <dgm:prSet/>
      <dgm:spPr/>
      <dgm:t>
        <a:bodyPr/>
        <a:lstStyle/>
        <a:p>
          <a:endParaRPr lang="en-US"/>
        </a:p>
      </dgm:t>
    </dgm:pt>
    <dgm:pt modelId="{6CA44BAE-6F4F-4A10-A7EA-9431EBB76C98}">
      <dgm:prSet phldrT="[Text]"/>
      <dgm:spPr/>
      <dgm:t>
        <a:bodyPr/>
        <a:lstStyle/>
        <a:p>
          <a:r>
            <a:rPr lang="en-US" dirty="0" smtClean="0"/>
            <a:t>Assume responsibility of action and performance of the team </a:t>
          </a:r>
          <a:endParaRPr lang="en-US" dirty="0"/>
        </a:p>
      </dgm:t>
    </dgm:pt>
    <dgm:pt modelId="{00EE74E9-30DE-4751-852D-E52A132042A6}" type="parTrans" cxnId="{8AA0A149-F198-4213-8F05-3129C9804AE6}">
      <dgm:prSet/>
      <dgm:spPr/>
      <dgm:t>
        <a:bodyPr/>
        <a:lstStyle/>
        <a:p>
          <a:endParaRPr lang="en-US"/>
        </a:p>
      </dgm:t>
    </dgm:pt>
    <dgm:pt modelId="{50F153B7-A419-4D73-9ED2-38D78123C7B0}" type="sibTrans" cxnId="{8AA0A149-F198-4213-8F05-3129C9804AE6}">
      <dgm:prSet/>
      <dgm:spPr/>
      <dgm:t>
        <a:bodyPr/>
        <a:lstStyle/>
        <a:p>
          <a:endParaRPr lang="en-US"/>
        </a:p>
      </dgm:t>
    </dgm:pt>
    <dgm:pt modelId="{DEA478A9-97C8-4AE4-8D2E-06EA1758AE1E}">
      <dgm:prSet phldrT="[Text]"/>
      <dgm:spPr/>
      <dgm:t>
        <a:bodyPr/>
        <a:lstStyle/>
        <a:p>
          <a:r>
            <a:rPr lang="en-US" dirty="0" smtClean="0"/>
            <a:t>Collaborate with related products</a:t>
          </a:r>
          <a:endParaRPr lang="en-US" dirty="0"/>
        </a:p>
      </dgm:t>
    </dgm:pt>
    <dgm:pt modelId="{A4391BB5-D7CF-4F44-A21D-F7E01619BAC4}" type="parTrans" cxnId="{762445C7-4055-4EC5-B224-114C187BCAD8}">
      <dgm:prSet/>
      <dgm:spPr/>
      <dgm:t>
        <a:bodyPr/>
        <a:lstStyle/>
        <a:p>
          <a:endParaRPr lang="en-US"/>
        </a:p>
      </dgm:t>
    </dgm:pt>
    <dgm:pt modelId="{5CAB12CF-D99F-49C2-8785-717EE455DE43}" type="sibTrans" cxnId="{762445C7-4055-4EC5-B224-114C187BCAD8}">
      <dgm:prSet/>
      <dgm:spPr/>
      <dgm:t>
        <a:bodyPr/>
        <a:lstStyle/>
        <a:p>
          <a:endParaRPr lang="en-US"/>
        </a:p>
      </dgm:t>
    </dgm:pt>
    <dgm:pt modelId="{E3693CCE-F9C2-4244-875C-371EA1B381F5}">
      <dgm:prSet phldrT="[Text]"/>
      <dgm:spPr/>
      <dgm:t>
        <a:bodyPr/>
        <a:lstStyle/>
        <a:p>
          <a:r>
            <a:rPr lang="en-US" dirty="0" smtClean="0"/>
            <a:t>Incorporate learnings into product roadmap</a:t>
          </a:r>
          <a:endParaRPr lang="en-US" dirty="0"/>
        </a:p>
      </dgm:t>
    </dgm:pt>
    <dgm:pt modelId="{DF0C0D44-3B23-4A77-A1E9-41806FF3540B}" type="parTrans" cxnId="{E3A7F4D2-AD9E-4915-87E7-AED968326427}">
      <dgm:prSet/>
      <dgm:spPr/>
      <dgm:t>
        <a:bodyPr/>
        <a:lstStyle/>
        <a:p>
          <a:endParaRPr lang="en-US"/>
        </a:p>
      </dgm:t>
    </dgm:pt>
    <dgm:pt modelId="{FFB20B43-ACA7-4D96-B0FE-FCAA4BF8DCF2}" type="sibTrans" cxnId="{E3A7F4D2-AD9E-4915-87E7-AED968326427}">
      <dgm:prSet/>
      <dgm:spPr/>
      <dgm:t>
        <a:bodyPr/>
        <a:lstStyle/>
        <a:p>
          <a:endParaRPr lang="en-US"/>
        </a:p>
      </dgm:t>
    </dgm:pt>
    <dgm:pt modelId="{A9B043EA-77BC-42A1-AB70-64C5F4F7EBD4}" type="pres">
      <dgm:prSet presAssocID="{165139D9-7BAB-4F92-8302-772EE3456DA9}" presName="Name0" presStyleCnt="0">
        <dgm:presLayoutVars>
          <dgm:dir/>
          <dgm:animLvl val="lvl"/>
          <dgm:resizeHandles val="exact"/>
        </dgm:presLayoutVars>
      </dgm:prSet>
      <dgm:spPr/>
      <dgm:t>
        <a:bodyPr/>
        <a:lstStyle/>
        <a:p>
          <a:endParaRPr lang="en-US"/>
        </a:p>
      </dgm:t>
    </dgm:pt>
    <dgm:pt modelId="{8D038DA8-03CC-414D-BF39-4DEC54B87356}" type="pres">
      <dgm:prSet presAssocID="{12F19A3B-CD8F-4502-8CF0-9CB0DC8A9C4E}" presName="linNode" presStyleCnt="0"/>
      <dgm:spPr/>
    </dgm:pt>
    <dgm:pt modelId="{C75D5208-4D32-4E55-930A-1320AFF2999D}" type="pres">
      <dgm:prSet presAssocID="{12F19A3B-CD8F-4502-8CF0-9CB0DC8A9C4E}" presName="parentText" presStyleLbl="node1" presStyleIdx="0" presStyleCnt="7">
        <dgm:presLayoutVars>
          <dgm:chMax val="1"/>
          <dgm:bulletEnabled val="1"/>
        </dgm:presLayoutVars>
      </dgm:prSet>
      <dgm:spPr/>
      <dgm:t>
        <a:bodyPr/>
        <a:lstStyle/>
        <a:p>
          <a:endParaRPr lang="en-US"/>
        </a:p>
      </dgm:t>
    </dgm:pt>
    <dgm:pt modelId="{8D934BF3-80E2-4D07-BF9B-2084C9BF9B79}" type="pres">
      <dgm:prSet presAssocID="{12F19A3B-CD8F-4502-8CF0-9CB0DC8A9C4E}" presName="descendantText" presStyleLbl="alignAccFollowNode1" presStyleIdx="0" presStyleCnt="7">
        <dgm:presLayoutVars>
          <dgm:bulletEnabled val="1"/>
        </dgm:presLayoutVars>
      </dgm:prSet>
      <dgm:spPr/>
      <dgm:t>
        <a:bodyPr/>
        <a:lstStyle/>
        <a:p>
          <a:endParaRPr lang="en-US"/>
        </a:p>
      </dgm:t>
    </dgm:pt>
    <dgm:pt modelId="{450E66AF-5068-4256-95B3-3447EB4DCBE1}" type="pres">
      <dgm:prSet presAssocID="{A22392CB-C492-4857-8FF7-C497B22A7EB2}" presName="sp" presStyleCnt="0"/>
      <dgm:spPr/>
    </dgm:pt>
    <dgm:pt modelId="{F7F549DB-08AB-403F-9013-896F43D21C0D}" type="pres">
      <dgm:prSet presAssocID="{5F60A4F7-E7D4-4468-BF4B-6833A48C8CFB}" presName="linNode" presStyleCnt="0"/>
      <dgm:spPr/>
    </dgm:pt>
    <dgm:pt modelId="{7A9691FD-A8DC-4BD6-9DD8-7A1B8A3116F9}" type="pres">
      <dgm:prSet presAssocID="{5F60A4F7-E7D4-4468-BF4B-6833A48C8CFB}" presName="parentText" presStyleLbl="node1" presStyleIdx="1" presStyleCnt="7">
        <dgm:presLayoutVars>
          <dgm:chMax val="1"/>
          <dgm:bulletEnabled val="1"/>
        </dgm:presLayoutVars>
      </dgm:prSet>
      <dgm:spPr/>
      <dgm:t>
        <a:bodyPr/>
        <a:lstStyle/>
        <a:p>
          <a:endParaRPr lang="en-US"/>
        </a:p>
      </dgm:t>
    </dgm:pt>
    <dgm:pt modelId="{33BD378A-F442-4F06-897C-0CA9FE6815E8}" type="pres">
      <dgm:prSet presAssocID="{5F60A4F7-E7D4-4468-BF4B-6833A48C8CFB}" presName="descendantText" presStyleLbl="alignAccFollowNode1" presStyleIdx="1" presStyleCnt="7">
        <dgm:presLayoutVars>
          <dgm:bulletEnabled val="1"/>
        </dgm:presLayoutVars>
      </dgm:prSet>
      <dgm:spPr/>
      <dgm:t>
        <a:bodyPr/>
        <a:lstStyle/>
        <a:p>
          <a:endParaRPr lang="en-US"/>
        </a:p>
      </dgm:t>
    </dgm:pt>
    <dgm:pt modelId="{DE9AF025-9151-46C1-A667-C7C1200F4390}" type="pres">
      <dgm:prSet presAssocID="{DD758122-FF1D-41C1-BCB8-6FDD1F193E66}" presName="sp" presStyleCnt="0"/>
      <dgm:spPr/>
    </dgm:pt>
    <dgm:pt modelId="{9F219E4F-95F0-4C5C-BAB3-86F1BA68BD54}" type="pres">
      <dgm:prSet presAssocID="{E944089D-4AD6-42D0-B976-CEF0E575A9C9}" presName="linNode" presStyleCnt="0"/>
      <dgm:spPr/>
    </dgm:pt>
    <dgm:pt modelId="{2E204552-F38E-4804-A615-CD5A15DADAFB}" type="pres">
      <dgm:prSet presAssocID="{E944089D-4AD6-42D0-B976-CEF0E575A9C9}" presName="parentText" presStyleLbl="node1" presStyleIdx="2" presStyleCnt="7">
        <dgm:presLayoutVars>
          <dgm:chMax val="1"/>
          <dgm:bulletEnabled val="1"/>
        </dgm:presLayoutVars>
      </dgm:prSet>
      <dgm:spPr/>
      <dgm:t>
        <a:bodyPr/>
        <a:lstStyle/>
        <a:p>
          <a:endParaRPr lang="en-US"/>
        </a:p>
      </dgm:t>
    </dgm:pt>
    <dgm:pt modelId="{F2B8E9A1-CDD4-4F28-B2CF-3959B0F059BF}" type="pres">
      <dgm:prSet presAssocID="{E944089D-4AD6-42D0-B976-CEF0E575A9C9}" presName="descendantText" presStyleLbl="alignAccFollowNode1" presStyleIdx="2" presStyleCnt="7">
        <dgm:presLayoutVars>
          <dgm:bulletEnabled val="1"/>
        </dgm:presLayoutVars>
      </dgm:prSet>
      <dgm:spPr/>
      <dgm:t>
        <a:bodyPr/>
        <a:lstStyle/>
        <a:p>
          <a:endParaRPr lang="en-US"/>
        </a:p>
      </dgm:t>
    </dgm:pt>
    <dgm:pt modelId="{48C314E6-8EC8-421D-AD6A-94339FAD8582}" type="pres">
      <dgm:prSet presAssocID="{0B97B662-DE0C-4DF9-A1A1-9234EB5133A9}" presName="sp" presStyleCnt="0"/>
      <dgm:spPr/>
    </dgm:pt>
    <dgm:pt modelId="{D71784BD-12B8-4EC0-8BCD-D63F692B4CAE}" type="pres">
      <dgm:prSet presAssocID="{07F3189C-6EC7-44F2-8428-A4E0AA5FBC05}" presName="linNode" presStyleCnt="0"/>
      <dgm:spPr/>
    </dgm:pt>
    <dgm:pt modelId="{D448FD49-802D-475B-996A-A97AF3736C22}" type="pres">
      <dgm:prSet presAssocID="{07F3189C-6EC7-44F2-8428-A4E0AA5FBC05}" presName="parentText" presStyleLbl="node1" presStyleIdx="3" presStyleCnt="7">
        <dgm:presLayoutVars>
          <dgm:chMax val="1"/>
          <dgm:bulletEnabled val="1"/>
        </dgm:presLayoutVars>
      </dgm:prSet>
      <dgm:spPr/>
      <dgm:t>
        <a:bodyPr/>
        <a:lstStyle/>
        <a:p>
          <a:endParaRPr lang="en-US"/>
        </a:p>
      </dgm:t>
    </dgm:pt>
    <dgm:pt modelId="{3DC90559-ED33-41D4-9A9B-52828AF85CBD}" type="pres">
      <dgm:prSet presAssocID="{07F3189C-6EC7-44F2-8428-A4E0AA5FBC05}" presName="descendantText" presStyleLbl="alignAccFollowNode1" presStyleIdx="3" presStyleCnt="7">
        <dgm:presLayoutVars>
          <dgm:bulletEnabled val="1"/>
        </dgm:presLayoutVars>
      </dgm:prSet>
      <dgm:spPr/>
      <dgm:t>
        <a:bodyPr/>
        <a:lstStyle/>
        <a:p>
          <a:endParaRPr lang="en-US"/>
        </a:p>
      </dgm:t>
    </dgm:pt>
    <dgm:pt modelId="{45EE976C-5BC9-4583-997D-59E68191F591}" type="pres">
      <dgm:prSet presAssocID="{8870E3FA-3F6F-467C-AE82-A118C801D3E3}" presName="sp" presStyleCnt="0"/>
      <dgm:spPr/>
    </dgm:pt>
    <dgm:pt modelId="{1FBC82FA-FFD1-4B0F-8C3D-FAE955DD766B}" type="pres">
      <dgm:prSet presAssocID="{671699AF-2278-45C7-9492-9980628A3573}" presName="linNode" presStyleCnt="0"/>
      <dgm:spPr/>
    </dgm:pt>
    <dgm:pt modelId="{59C6EFB1-AB90-4180-B437-B4824CB995A0}" type="pres">
      <dgm:prSet presAssocID="{671699AF-2278-45C7-9492-9980628A3573}" presName="parentText" presStyleLbl="node1" presStyleIdx="4" presStyleCnt="7">
        <dgm:presLayoutVars>
          <dgm:chMax val="1"/>
          <dgm:bulletEnabled val="1"/>
        </dgm:presLayoutVars>
      </dgm:prSet>
      <dgm:spPr/>
      <dgm:t>
        <a:bodyPr/>
        <a:lstStyle/>
        <a:p>
          <a:endParaRPr lang="en-US"/>
        </a:p>
      </dgm:t>
    </dgm:pt>
    <dgm:pt modelId="{63C2395F-D9AE-4DA5-8578-7B9D8BC80D02}" type="pres">
      <dgm:prSet presAssocID="{671699AF-2278-45C7-9492-9980628A3573}" presName="descendantText" presStyleLbl="alignAccFollowNode1" presStyleIdx="4" presStyleCnt="7">
        <dgm:presLayoutVars>
          <dgm:bulletEnabled val="1"/>
        </dgm:presLayoutVars>
      </dgm:prSet>
      <dgm:spPr/>
      <dgm:t>
        <a:bodyPr/>
        <a:lstStyle/>
        <a:p>
          <a:endParaRPr lang="en-US"/>
        </a:p>
      </dgm:t>
    </dgm:pt>
    <dgm:pt modelId="{802D20E5-1A9D-4306-964E-387FBEAF28C3}" type="pres">
      <dgm:prSet presAssocID="{BCBAD120-928B-4FC6-93D7-1D285280A60E}" presName="sp" presStyleCnt="0"/>
      <dgm:spPr/>
    </dgm:pt>
    <dgm:pt modelId="{05446860-7ADB-4A76-860E-D1BD1B3369D9}" type="pres">
      <dgm:prSet presAssocID="{648673B3-EE8E-43BC-9839-A575CEAB0BE6}" presName="linNode" presStyleCnt="0"/>
      <dgm:spPr/>
    </dgm:pt>
    <dgm:pt modelId="{33C4C25E-F4C6-4328-AEF2-828E49438EF5}" type="pres">
      <dgm:prSet presAssocID="{648673B3-EE8E-43BC-9839-A575CEAB0BE6}" presName="parentText" presStyleLbl="node1" presStyleIdx="5" presStyleCnt="7">
        <dgm:presLayoutVars>
          <dgm:chMax val="1"/>
          <dgm:bulletEnabled val="1"/>
        </dgm:presLayoutVars>
      </dgm:prSet>
      <dgm:spPr/>
      <dgm:t>
        <a:bodyPr/>
        <a:lstStyle/>
        <a:p>
          <a:endParaRPr lang="en-US"/>
        </a:p>
      </dgm:t>
    </dgm:pt>
    <dgm:pt modelId="{D95DB760-A30D-4797-AA5E-37E7F4B86F83}" type="pres">
      <dgm:prSet presAssocID="{648673B3-EE8E-43BC-9839-A575CEAB0BE6}" presName="descendantText" presStyleLbl="alignAccFollowNode1" presStyleIdx="5" presStyleCnt="7">
        <dgm:presLayoutVars>
          <dgm:bulletEnabled val="1"/>
        </dgm:presLayoutVars>
      </dgm:prSet>
      <dgm:spPr/>
      <dgm:t>
        <a:bodyPr/>
        <a:lstStyle/>
        <a:p>
          <a:endParaRPr lang="en-US"/>
        </a:p>
      </dgm:t>
    </dgm:pt>
    <dgm:pt modelId="{1A1E3B83-4977-438B-B203-06150AF9CC2C}" type="pres">
      <dgm:prSet presAssocID="{3129CF3B-3271-41FD-83C7-7DE5EB5B77C1}" presName="sp" presStyleCnt="0"/>
      <dgm:spPr/>
    </dgm:pt>
    <dgm:pt modelId="{B18D7BD8-FFC1-40D9-9A7F-E1825E3120D0}" type="pres">
      <dgm:prSet presAssocID="{19566EA8-F970-46DB-A4AA-0D49814DCFA6}" presName="linNode" presStyleCnt="0"/>
      <dgm:spPr/>
    </dgm:pt>
    <dgm:pt modelId="{BAAA3F46-C1DB-4478-A593-0343EB7F0554}" type="pres">
      <dgm:prSet presAssocID="{19566EA8-F970-46DB-A4AA-0D49814DCFA6}" presName="parentText" presStyleLbl="node1" presStyleIdx="6" presStyleCnt="7">
        <dgm:presLayoutVars>
          <dgm:chMax val="1"/>
          <dgm:bulletEnabled val="1"/>
        </dgm:presLayoutVars>
      </dgm:prSet>
      <dgm:spPr/>
      <dgm:t>
        <a:bodyPr/>
        <a:lstStyle/>
        <a:p>
          <a:endParaRPr lang="en-US"/>
        </a:p>
      </dgm:t>
    </dgm:pt>
    <dgm:pt modelId="{D8699557-FE97-44A6-85E1-103161F1ADC5}" type="pres">
      <dgm:prSet presAssocID="{19566EA8-F970-46DB-A4AA-0D49814DCFA6}" presName="descendantText" presStyleLbl="alignAccFollowNode1" presStyleIdx="6" presStyleCnt="7">
        <dgm:presLayoutVars>
          <dgm:bulletEnabled val="1"/>
        </dgm:presLayoutVars>
      </dgm:prSet>
      <dgm:spPr/>
      <dgm:t>
        <a:bodyPr/>
        <a:lstStyle/>
        <a:p>
          <a:endParaRPr lang="en-US"/>
        </a:p>
      </dgm:t>
    </dgm:pt>
  </dgm:ptLst>
  <dgm:cxnLst>
    <dgm:cxn modelId="{74B70140-EEA0-450C-AEE9-B05060F22BC0}" srcId="{12F19A3B-CD8F-4502-8CF0-9CB0DC8A9C4E}" destId="{37DFBD14-D5BA-40AB-A2BF-DF9429E7D489}" srcOrd="0" destOrd="0" parTransId="{404D7254-2B25-4D66-8934-EF4F6FF6B5C9}" sibTransId="{7733AA6D-F506-4472-BE52-0D1CF9C1A03D}"/>
    <dgm:cxn modelId="{8AA0A149-F198-4213-8F05-3129C9804AE6}" srcId="{19566EA8-F970-46DB-A4AA-0D49814DCFA6}" destId="{6CA44BAE-6F4F-4A10-A7EA-9431EBB76C98}" srcOrd="0" destOrd="0" parTransId="{00EE74E9-30DE-4751-852D-E52A132042A6}" sibTransId="{50F153B7-A419-4D73-9ED2-38D78123C7B0}"/>
    <dgm:cxn modelId="{2E957679-680E-4AEC-8875-7233F00A8629}" srcId="{165139D9-7BAB-4F92-8302-772EE3456DA9}" destId="{12F19A3B-CD8F-4502-8CF0-9CB0DC8A9C4E}" srcOrd="0" destOrd="0" parTransId="{7E095275-F46D-475A-A067-29F3642E4303}" sibTransId="{A22392CB-C492-4857-8FF7-C497B22A7EB2}"/>
    <dgm:cxn modelId="{D28ED3C0-1D2F-4CB0-AD91-2952E23E058C}" srcId="{648673B3-EE8E-43BC-9839-A575CEAB0BE6}" destId="{B09B0498-B905-42DC-B65F-D2184BA19E8E}" srcOrd="0" destOrd="0" parTransId="{13799C1B-10D5-4F4A-B1E6-1C38EAA56D97}" sibTransId="{F2375291-C03F-4E50-A3F4-85705C0F8017}"/>
    <dgm:cxn modelId="{9C0530EE-B74B-4636-B244-89DE1F1E7440}" type="presOf" srcId="{37DFBD14-D5BA-40AB-A2BF-DF9429E7D489}" destId="{8D934BF3-80E2-4D07-BF9B-2084C9BF9B79}" srcOrd="0" destOrd="0" presId="urn:microsoft.com/office/officeart/2005/8/layout/vList5"/>
    <dgm:cxn modelId="{0EEC0F72-CE4C-4D0C-B576-314DA063B9E0}" srcId="{165139D9-7BAB-4F92-8302-772EE3456DA9}" destId="{5F60A4F7-E7D4-4468-BF4B-6833A48C8CFB}" srcOrd="1" destOrd="0" parTransId="{9EC635C1-360C-4A0F-A161-B473EED80164}" sibTransId="{DD758122-FF1D-41C1-BCB8-6FDD1F193E66}"/>
    <dgm:cxn modelId="{FC3AF830-FA4A-4CBB-AC94-2E1FE7FC3114}" type="presOf" srcId="{165139D9-7BAB-4F92-8302-772EE3456DA9}" destId="{A9B043EA-77BC-42A1-AB70-64C5F4F7EBD4}" srcOrd="0" destOrd="0" presId="urn:microsoft.com/office/officeart/2005/8/layout/vList5"/>
    <dgm:cxn modelId="{D5259CE0-5761-40A7-8A37-D0505DFF26DC}" srcId="{07F3189C-6EC7-44F2-8428-A4E0AA5FBC05}" destId="{D92B73F9-F0B8-4105-85AA-818323BB1A80}" srcOrd="0" destOrd="0" parTransId="{B82DA7E0-26F4-4821-8C43-5C47FB23CD7B}" sibTransId="{8839DFB2-7188-48A3-9FB2-888C7950CFF2}"/>
    <dgm:cxn modelId="{D99F6F01-B893-4489-9426-0E230A87F812}" type="presOf" srcId="{12F19A3B-CD8F-4502-8CF0-9CB0DC8A9C4E}" destId="{C75D5208-4D32-4E55-930A-1320AFF2999D}" srcOrd="0" destOrd="0" presId="urn:microsoft.com/office/officeart/2005/8/layout/vList5"/>
    <dgm:cxn modelId="{E3A7F4D2-AD9E-4915-87E7-AED968326427}" srcId="{671699AF-2278-45C7-9492-9980628A3573}" destId="{E3693CCE-F9C2-4244-875C-371EA1B381F5}" srcOrd="1" destOrd="0" parTransId="{DF0C0D44-3B23-4A77-A1E9-41806FF3540B}" sibTransId="{FFB20B43-ACA7-4D96-B0FE-FCAA4BF8DCF2}"/>
    <dgm:cxn modelId="{601DDD7D-C31A-4E08-BD7B-7AB92B7EEE7E}" type="presOf" srcId="{5F60A4F7-E7D4-4468-BF4B-6833A48C8CFB}" destId="{7A9691FD-A8DC-4BD6-9DD8-7A1B8A3116F9}" srcOrd="0" destOrd="0" presId="urn:microsoft.com/office/officeart/2005/8/layout/vList5"/>
    <dgm:cxn modelId="{CA125593-D79C-47B8-A282-7F9CCD5EE832}" type="presOf" srcId="{0D939B95-120F-45CF-85B8-5854C1B249E8}" destId="{33BD378A-F442-4F06-897C-0CA9FE6815E8}" srcOrd="0" destOrd="0" presId="urn:microsoft.com/office/officeart/2005/8/layout/vList5"/>
    <dgm:cxn modelId="{C2173539-7A3D-4365-818D-9464681A41A5}" type="presOf" srcId="{513174CD-DEEC-4D6E-9972-A6172F509EBD}" destId="{63C2395F-D9AE-4DA5-8578-7B9D8BC80D02}" srcOrd="0" destOrd="0" presId="urn:microsoft.com/office/officeart/2005/8/layout/vList5"/>
    <dgm:cxn modelId="{9D4EDE1A-1BB8-4E97-BDC8-6BCB76833116}" srcId="{165139D9-7BAB-4F92-8302-772EE3456DA9}" destId="{671699AF-2278-45C7-9492-9980628A3573}" srcOrd="4" destOrd="0" parTransId="{DDDAF8F2-D562-444F-B442-2E16D6C6A9A6}" sibTransId="{BCBAD120-928B-4FC6-93D7-1D285280A60E}"/>
    <dgm:cxn modelId="{1C353B6D-AC58-4DFA-AEA8-F532D20FFC4B}" type="presOf" srcId="{07F3189C-6EC7-44F2-8428-A4E0AA5FBC05}" destId="{D448FD49-802D-475B-996A-A97AF3736C22}" srcOrd="0" destOrd="0" presId="urn:microsoft.com/office/officeart/2005/8/layout/vList5"/>
    <dgm:cxn modelId="{A5FEFB84-4438-4485-91FF-8B556D36BCAA}" type="presOf" srcId="{671699AF-2278-45C7-9492-9980628A3573}" destId="{59C6EFB1-AB90-4180-B437-B4824CB995A0}" srcOrd="0" destOrd="0" presId="urn:microsoft.com/office/officeart/2005/8/layout/vList5"/>
    <dgm:cxn modelId="{C8CBFCC9-85B2-4032-B382-E1A2F7DDD196}" type="presOf" srcId="{E944089D-4AD6-42D0-B976-CEF0E575A9C9}" destId="{2E204552-F38E-4804-A615-CD5A15DADAFB}" srcOrd="0" destOrd="0" presId="urn:microsoft.com/office/officeart/2005/8/layout/vList5"/>
    <dgm:cxn modelId="{23494471-5155-42D3-A968-FF4FCEB58177}" type="presOf" srcId="{648673B3-EE8E-43BC-9839-A575CEAB0BE6}" destId="{33C4C25E-F4C6-4328-AEF2-828E49438EF5}" srcOrd="0" destOrd="0" presId="urn:microsoft.com/office/officeart/2005/8/layout/vList5"/>
    <dgm:cxn modelId="{C94B6BA4-734B-4190-952F-23360DDB8591}" type="presOf" srcId="{D92B73F9-F0B8-4105-85AA-818323BB1A80}" destId="{3DC90559-ED33-41D4-9A9B-52828AF85CBD}" srcOrd="0" destOrd="0" presId="urn:microsoft.com/office/officeart/2005/8/layout/vList5"/>
    <dgm:cxn modelId="{0B7310D3-E86B-43CB-9892-566AC3A016D3}" srcId="{165139D9-7BAB-4F92-8302-772EE3456DA9}" destId="{E944089D-4AD6-42D0-B976-CEF0E575A9C9}" srcOrd="2" destOrd="0" parTransId="{A3C4DBF2-82A5-4AC2-AFE2-A281BFC94BA9}" sibTransId="{0B97B662-DE0C-4DF9-A1A1-9234EB5133A9}"/>
    <dgm:cxn modelId="{762445C7-4055-4EC5-B224-114C187BCAD8}" srcId="{E944089D-4AD6-42D0-B976-CEF0E575A9C9}" destId="{DEA478A9-97C8-4AE4-8D2E-06EA1758AE1E}" srcOrd="1" destOrd="0" parTransId="{A4391BB5-D7CF-4F44-A21D-F7E01619BAC4}" sibTransId="{5CAB12CF-D99F-49C2-8785-717EE455DE43}"/>
    <dgm:cxn modelId="{FB3679CF-BAEA-4179-96A3-25497A8DB7B3}" srcId="{671699AF-2278-45C7-9492-9980628A3573}" destId="{513174CD-DEEC-4D6E-9972-A6172F509EBD}" srcOrd="0" destOrd="0" parTransId="{5F7625BC-4D95-493E-BC0B-1A3E464A239E}" sibTransId="{4219A9E7-B82E-4AF2-A0C0-3493D3A08DC5}"/>
    <dgm:cxn modelId="{921A79CF-F4B5-44DD-9F47-0AD688899168}" srcId="{E944089D-4AD6-42D0-B976-CEF0E575A9C9}" destId="{6B9CC2C5-4BCA-4780-A388-C185BCC83654}" srcOrd="0" destOrd="0" parTransId="{36D3A0D8-CD16-4312-9930-3C9C5A5579B5}" sibTransId="{6FE5E2F2-CED2-4A63-9C2B-1A6A056D1F62}"/>
    <dgm:cxn modelId="{F5879640-35DB-49AC-9425-97B300D153BD}" srcId="{165139D9-7BAB-4F92-8302-772EE3456DA9}" destId="{19566EA8-F970-46DB-A4AA-0D49814DCFA6}" srcOrd="6" destOrd="0" parTransId="{75BF000A-CB5C-4700-8E73-6BB21F9018E4}" sibTransId="{4CE3953E-067A-40E2-A786-A7673A688A42}"/>
    <dgm:cxn modelId="{59715FFF-77A6-42D2-94F9-980104DADE0A}" type="presOf" srcId="{19566EA8-F970-46DB-A4AA-0D49814DCFA6}" destId="{BAAA3F46-C1DB-4478-A593-0343EB7F0554}" srcOrd="0" destOrd="0" presId="urn:microsoft.com/office/officeart/2005/8/layout/vList5"/>
    <dgm:cxn modelId="{16C5591E-7AC7-4680-B61C-7578438A082A}" type="presOf" srcId="{E3693CCE-F9C2-4244-875C-371EA1B381F5}" destId="{63C2395F-D9AE-4DA5-8578-7B9D8BC80D02}" srcOrd="0" destOrd="1" presId="urn:microsoft.com/office/officeart/2005/8/layout/vList5"/>
    <dgm:cxn modelId="{342DA942-A15B-4EF9-BCFB-FB0949A59311}" type="presOf" srcId="{6B9CC2C5-4BCA-4780-A388-C185BCC83654}" destId="{F2B8E9A1-CDD4-4F28-B2CF-3959B0F059BF}" srcOrd="0" destOrd="0" presId="urn:microsoft.com/office/officeart/2005/8/layout/vList5"/>
    <dgm:cxn modelId="{0EB93986-7BE8-4810-A960-FECBA438170A}" type="presOf" srcId="{6CA44BAE-6F4F-4A10-A7EA-9431EBB76C98}" destId="{D8699557-FE97-44A6-85E1-103161F1ADC5}" srcOrd="0" destOrd="0" presId="urn:microsoft.com/office/officeart/2005/8/layout/vList5"/>
    <dgm:cxn modelId="{E63DFE1E-E871-467A-BD23-657D36AF9DFE}" srcId="{165139D9-7BAB-4F92-8302-772EE3456DA9}" destId="{07F3189C-6EC7-44F2-8428-A4E0AA5FBC05}" srcOrd="3" destOrd="0" parTransId="{4FE71456-187B-4D1B-B4AB-5D676F382ADE}" sibTransId="{8870E3FA-3F6F-467C-AE82-A118C801D3E3}"/>
    <dgm:cxn modelId="{359EF901-E925-422F-AFD3-02864EE476EA}" type="presOf" srcId="{B09B0498-B905-42DC-B65F-D2184BA19E8E}" destId="{D95DB760-A30D-4797-AA5E-37E7F4B86F83}" srcOrd="0" destOrd="0" presId="urn:microsoft.com/office/officeart/2005/8/layout/vList5"/>
    <dgm:cxn modelId="{BC3A95B5-8E89-427B-9607-893816C3D348}" srcId="{165139D9-7BAB-4F92-8302-772EE3456DA9}" destId="{648673B3-EE8E-43BC-9839-A575CEAB0BE6}" srcOrd="5" destOrd="0" parTransId="{106B2146-B507-4F02-B8C8-B86D504DFCB0}" sibTransId="{3129CF3B-3271-41FD-83C7-7DE5EB5B77C1}"/>
    <dgm:cxn modelId="{51369D5C-6EF5-41D9-8E6A-EBF475B4A70D}" type="presOf" srcId="{DEA478A9-97C8-4AE4-8D2E-06EA1758AE1E}" destId="{F2B8E9A1-CDD4-4F28-B2CF-3959B0F059BF}" srcOrd="0" destOrd="1" presId="urn:microsoft.com/office/officeart/2005/8/layout/vList5"/>
    <dgm:cxn modelId="{6523AA90-6B48-4AEE-BBA7-9E72E66A3CFA}" srcId="{5F60A4F7-E7D4-4468-BF4B-6833A48C8CFB}" destId="{0D939B95-120F-45CF-85B8-5854C1B249E8}" srcOrd="0" destOrd="0" parTransId="{F13BCD4D-B7BF-4CDA-9F7F-D5AD56EC1E7F}" sibTransId="{15F34D9A-06A7-49BA-A3CB-566FE1EA8D22}"/>
    <dgm:cxn modelId="{BC428A93-0B49-4DB4-B893-764E80943793}" type="presParOf" srcId="{A9B043EA-77BC-42A1-AB70-64C5F4F7EBD4}" destId="{8D038DA8-03CC-414D-BF39-4DEC54B87356}" srcOrd="0" destOrd="0" presId="urn:microsoft.com/office/officeart/2005/8/layout/vList5"/>
    <dgm:cxn modelId="{89B0B84A-393A-4C54-975C-4C609B679087}" type="presParOf" srcId="{8D038DA8-03CC-414D-BF39-4DEC54B87356}" destId="{C75D5208-4D32-4E55-930A-1320AFF2999D}" srcOrd="0" destOrd="0" presId="urn:microsoft.com/office/officeart/2005/8/layout/vList5"/>
    <dgm:cxn modelId="{6428A50F-D5B0-41F8-B950-E5269B9DE50B}" type="presParOf" srcId="{8D038DA8-03CC-414D-BF39-4DEC54B87356}" destId="{8D934BF3-80E2-4D07-BF9B-2084C9BF9B79}" srcOrd="1" destOrd="0" presId="urn:microsoft.com/office/officeart/2005/8/layout/vList5"/>
    <dgm:cxn modelId="{39DC1A5A-2DB5-4DD5-9E00-8DF6704BD318}" type="presParOf" srcId="{A9B043EA-77BC-42A1-AB70-64C5F4F7EBD4}" destId="{450E66AF-5068-4256-95B3-3447EB4DCBE1}" srcOrd="1" destOrd="0" presId="urn:microsoft.com/office/officeart/2005/8/layout/vList5"/>
    <dgm:cxn modelId="{75C62BDD-6BBA-45DC-9214-DE89ED0FDBC6}" type="presParOf" srcId="{A9B043EA-77BC-42A1-AB70-64C5F4F7EBD4}" destId="{F7F549DB-08AB-403F-9013-896F43D21C0D}" srcOrd="2" destOrd="0" presId="urn:microsoft.com/office/officeart/2005/8/layout/vList5"/>
    <dgm:cxn modelId="{A74D95BE-EB37-46A3-BE5B-88DB32139AF3}" type="presParOf" srcId="{F7F549DB-08AB-403F-9013-896F43D21C0D}" destId="{7A9691FD-A8DC-4BD6-9DD8-7A1B8A3116F9}" srcOrd="0" destOrd="0" presId="urn:microsoft.com/office/officeart/2005/8/layout/vList5"/>
    <dgm:cxn modelId="{5A0C8C6C-A78C-44F1-9CC7-915EFDDD0B49}" type="presParOf" srcId="{F7F549DB-08AB-403F-9013-896F43D21C0D}" destId="{33BD378A-F442-4F06-897C-0CA9FE6815E8}" srcOrd="1" destOrd="0" presId="urn:microsoft.com/office/officeart/2005/8/layout/vList5"/>
    <dgm:cxn modelId="{9F6C2C08-9262-4D4A-B017-931E88E4B65E}" type="presParOf" srcId="{A9B043EA-77BC-42A1-AB70-64C5F4F7EBD4}" destId="{DE9AF025-9151-46C1-A667-C7C1200F4390}" srcOrd="3" destOrd="0" presId="urn:microsoft.com/office/officeart/2005/8/layout/vList5"/>
    <dgm:cxn modelId="{FC5DD521-52AA-4053-8647-99818096DB1F}" type="presParOf" srcId="{A9B043EA-77BC-42A1-AB70-64C5F4F7EBD4}" destId="{9F219E4F-95F0-4C5C-BAB3-86F1BA68BD54}" srcOrd="4" destOrd="0" presId="urn:microsoft.com/office/officeart/2005/8/layout/vList5"/>
    <dgm:cxn modelId="{FFDCBCD6-F97F-4081-A8B4-BD2E216F0277}" type="presParOf" srcId="{9F219E4F-95F0-4C5C-BAB3-86F1BA68BD54}" destId="{2E204552-F38E-4804-A615-CD5A15DADAFB}" srcOrd="0" destOrd="0" presId="urn:microsoft.com/office/officeart/2005/8/layout/vList5"/>
    <dgm:cxn modelId="{901BCAD9-8C7E-4839-9B6D-0D9CDD2C86A2}" type="presParOf" srcId="{9F219E4F-95F0-4C5C-BAB3-86F1BA68BD54}" destId="{F2B8E9A1-CDD4-4F28-B2CF-3959B0F059BF}" srcOrd="1" destOrd="0" presId="urn:microsoft.com/office/officeart/2005/8/layout/vList5"/>
    <dgm:cxn modelId="{700561DE-C316-498B-AD9D-8C956ADA6789}" type="presParOf" srcId="{A9B043EA-77BC-42A1-AB70-64C5F4F7EBD4}" destId="{48C314E6-8EC8-421D-AD6A-94339FAD8582}" srcOrd="5" destOrd="0" presId="urn:microsoft.com/office/officeart/2005/8/layout/vList5"/>
    <dgm:cxn modelId="{A95B0468-6363-49B5-B1D4-567541D0C035}" type="presParOf" srcId="{A9B043EA-77BC-42A1-AB70-64C5F4F7EBD4}" destId="{D71784BD-12B8-4EC0-8BCD-D63F692B4CAE}" srcOrd="6" destOrd="0" presId="urn:microsoft.com/office/officeart/2005/8/layout/vList5"/>
    <dgm:cxn modelId="{D94E8AB2-9442-4B4A-A7A8-5A613436953E}" type="presParOf" srcId="{D71784BD-12B8-4EC0-8BCD-D63F692B4CAE}" destId="{D448FD49-802D-475B-996A-A97AF3736C22}" srcOrd="0" destOrd="0" presId="urn:microsoft.com/office/officeart/2005/8/layout/vList5"/>
    <dgm:cxn modelId="{8B73B114-CE78-4EED-9848-0EAF99903363}" type="presParOf" srcId="{D71784BD-12B8-4EC0-8BCD-D63F692B4CAE}" destId="{3DC90559-ED33-41D4-9A9B-52828AF85CBD}" srcOrd="1" destOrd="0" presId="urn:microsoft.com/office/officeart/2005/8/layout/vList5"/>
    <dgm:cxn modelId="{73ABDBEA-9BB8-43BB-9458-55834D516C8E}" type="presParOf" srcId="{A9B043EA-77BC-42A1-AB70-64C5F4F7EBD4}" destId="{45EE976C-5BC9-4583-997D-59E68191F591}" srcOrd="7" destOrd="0" presId="urn:microsoft.com/office/officeart/2005/8/layout/vList5"/>
    <dgm:cxn modelId="{3ACBCB6E-109A-4B42-A4EE-8ED67600E03D}" type="presParOf" srcId="{A9B043EA-77BC-42A1-AB70-64C5F4F7EBD4}" destId="{1FBC82FA-FFD1-4B0F-8C3D-FAE955DD766B}" srcOrd="8" destOrd="0" presId="urn:microsoft.com/office/officeart/2005/8/layout/vList5"/>
    <dgm:cxn modelId="{536CEC0D-B308-42A7-8AE4-86F05B6D5FB2}" type="presParOf" srcId="{1FBC82FA-FFD1-4B0F-8C3D-FAE955DD766B}" destId="{59C6EFB1-AB90-4180-B437-B4824CB995A0}" srcOrd="0" destOrd="0" presId="urn:microsoft.com/office/officeart/2005/8/layout/vList5"/>
    <dgm:cxn modelId="{E91A73C7-5C39-4459-9193-06081A6F6E08}" type="presParOf" srcId="{1FBC82FA-FFD1-4B0F-8C3D-FAE955DD766B}" destId="{63C2395F-D9AE-4DA5-8578-7B9D8BC80D02}" srcOrd="1" destOrd="0" presId="urn:microsoft.com/office/officeart/2005/8/layout/vList5"/>
    <dgm:cxn modelId="{CFF77981-547A-4E4E-AB7A-B5C9652E0ADA}" type="presParOf" srcId="{A9B043EA-77BC-42A1-AB70-64C5F4F7EBD4}" destId="{802D20E5-1A9D-4306-964E-387FBEAF28C3}" srcOrd="9" destOrd="0" presId="urn:microsoft.com/office/officeart/2005/8/layout/vList5"/>
    <dgm:cxn modelId="{E836BD9E-4B96-4976-9B8F-ACD3DB32B056}" type="presParOf" srcId="{A9B043EA-77BC-42A1-AB70-64C5F4F7EBD4}" destId="{05446860-7ADB-4A76-860E-D1BD1B3369D9}" srcOrd="10" destOrd="0" presId="urn:microsoft.com/office/officeart/2005/8/layout/vList5"/>
    <dgm:cxn modelId="{49288C46-574E-4FBE-A9F9-1E4ED2EB7C22}" type="presParOf" srcId="{05446860-7ADB-4A76-860E-D1BD1B3369D9}" destId="{33C4C25E-F4C6-4328-AEF2-828E49438EF5}" srcOrd="0" destOrd="0" presId="urn:microsoft.com/office/officeart/2005/8/layout/vList5"/>
    <dgm:cxn modelId="{59091027-E1D6-42DD-AB11-05A8DE2F43ED}" type="presParOf" srcId="{05446860-7ADB-4A76-860E-D1BD1B3369D9}" destId="{D95DB760-A30D-4797-AA5E-37E7F4B86F83}" srcOrd="1" destOrd="0" presId="urn:microsoft.com/office/officeart/2005/8/layout/vList5"/>
    <dgm:cxn modelId="{8A79E27B-8924-48F9-A3FC-398FD0942AD4}" type="presParOf" srcId="{A9B043EA-77BC-42A1-AB70-64C5F4F7EBD4}" destId="{1A1E3B83-4977-438B-B203-06150AF9CC2C}" srcOrd="11" destOrd="0" presId="urn:microsoft.com/office/officeart/2005/8/layout/vList5"/>
    <dgm:cxn modelId="{921C75FA-F1D8-439A-BF6B-5A18846542AA}" type="presParOf" srcId="{A9B043EA-77BC-42A1-AB70-64C5F4F7EBD4}" destId="{B18D7BD8-FFC1-40D9-9A7F-E1825E3120D0}" srcOrd="12" destOrd="0" presId="urn:microsoft.com/office/officeart/2005/8/layout/vList5"/>
    <dgm:cxn modelId="{E184D478-4F5B-41EB-8FCA-1CD1528DA5E1}" type="presParOf" srcId="{B18D7BD8-FFC1-40D9-9A7F-E1825E3120D0}" destId="{BAAA3F46-C1DB-4478-A593-0343EB7F0554}" srcOrd="0" destOrd="0" presId="urn:microsoft.com/office/officeart/2005/8/layout/vList5"/>
    <dgm:cxn modelId="{30B9F4F0-829C-474A-879F-89921CFC29D5}" type="presParOf" srcId="{B18D7BD8-FFC1-40D9-9A7F-E1825E3120D0}" destId="{D8699557-FE97-44A6-85E1-103161F1ADC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26AB54-FB0F-444F-918B-4EF152BD554E}" type="doc">
      <dgm:prSet loTypeId="urn:microsoft.com/office/officeart/2005/8/layout/matrix1" loCatId="matrix" qsTypeId="urn:microsoft.com/office/officeart/2005/8/quickstyle/simple5" qsCatId="simple" csTypeId="urn:microsoft.com/office/officeart/2005/8/colors/accent1_5" csCatId="accent1" phldr="1"/>
      <dgm:spPr/>
      <dgm:t>
        <a:bodyPr/>
        <a:lstStyle/>
        <a:p>
          <a:endParaRPr lang="en-US"/>
        </a:p>
      </dgm:t>
    </dgm:pt>
    <dgm:pt modelId="{8D288D98-C65B-4144-B142-B31AE5685E81}">
      <dgm:prSet phldrT="[Text]" custT="1"/>
      <dgm:spPr/>
      <dgm:t>
        <a:bodyPr/>
        <a:lstStyle/>
        <a:p>
          <a:r>
            <a:rPr lang="en-US" sz="1800" b="1" dirty="0" smtClean="0"/>
            <a:t>Agile </a:t>
          </a:r>
          <a:br>
            <a:rPr lang="en-US" sz="1800" b="1" dirty="0" smtClean="0"/>
          </a:br>
          <a:r>
            <a:rPr lang="en-US" sz="1800" b="1" dirty="0" smtClean="0"/>
            <a:t>Documentation</a:t>
          </a:r>
          <a:endParaRPr lang="en-US" sz="1800" b="1" dirty="0"/>
        </a:p>
      </dgm:t>
    </dgm:pt>
    <dgm:pt modelId="{C7EEFC39-32EA-4ECF-8A3B-A99AA627C712}" type="parTrans" cxnId="{0265294D-3D54-4CCA-A9B8-B13FDF5AA045}">
      <dgm:prSet/>
      <dgm:spPr/>
      <dgm:t>
        <a:bodyPr/>
        <a:lstStyle/>
        <a:p>
          <a:endParaRPr lang="en-US"/>
        </a:p>
      </dgm:t>
    </dgm:pt>
    <dgm:pt modelId="{282BE131-1586-4348-B7B0-47D123453930}" type="sibTrans" cxnId="{0265294D-3D54-4CCA-A9B8-B13FDF5AA045}">
      <dgm:prSet/>
      <dgm:spPr/>
      <dgm:t>
        <a:bodyPr/>
        <a:lstStyle/>
        <a:p>
          <a:endParaRPr lang="en-US"/>
        </a:p>
      </dgm:t>
    </dgm:pt>
    <dgm:pt modelId="{3A97ACEB-2505-4396-91E6-FDA800E2503D}">
      <dgm:prSet phldrT="[Text]" custT="1"/>
      <dgm:spPr/>
      <dgm:t>
        <a:bodyPr/>
        <a:lstStyle/>
        <a:p>
          <a:r>
            <a:rPr lang="en-US" sz="2000" dirty="0" smtClean="0"/>
            <a:t>Precise and </a:t>
          </a:r>
        </a:p>
        <a:p>
          <a:r>
            <a:rPr lang="en-US" sz="2000" dirty="0" smtClean="0"/>
            <a:t>objectively testable</a:t>
          </a:r>
          <a:endParaRPr lang="en-US" sz="2000" dirty="0"/>
        </a:p>
      </dgm:t>
    </dgm:pt>
    <dgm:pt modelId="{E16BB4DD-5E7F-4722-927B-0C286E40A9C2}" type="parTrans" cxnId="{13D6AD39-30FC-4F4A-848F-26A73D1B2D2A}">
      <dgm:prSet/>
      <dgm:spPr/>
      <dgm:t>
        <a:bodyPr/>
        <a:lstStyle/>
        <a:p>
          <a:endParaRPr lang="en-US"/>
        </a:p>
      </dgm:t>
    </dgm:pt>
    <dgm:pt modelId="{65BB8ECE-C108-404C-B4A3-9B727EF41071}" type="sibTrans" cxnId="{13D6AD39-30FC-4F4A-848F-26A73D1B2D2A}">
      <dgm:prSet/>
      <dgm:spPr/>
      <dgm:t>
        <a:bodyPr/>
        <a:lstStyle/>
        <a:p>
          <a:endParaRPr lang="en-US"/>
        </a:p>
      </dgm:t>
    </dgm:pt>
    <dgm:pt modelId="{E3358750-656B-4641-8DF6-FADC3B8AB5C2}">
      <dgm:prSet phldrT="[Text]" custT="1"/>
      <dgm:spPr/>
      <dgm:t>
        <a:bodyPr/>
        <a:lstStyle/>
        <a:p>
          <a:r>
            <a:rPr lang="en-US" sz="2000" dirty="0" smtClean="0"/>
            <a:t>Easy to </a:t>
          </a:r>
        </a:p>
        <a:p>
          <a:r>
            <a:rPr lang="en-US" sz="2000" dirty="0" smtClean="0"/>
            <a:t>Maintain</a:t>
          </a:r>
          <a:endParaRPr lang="en-US" sz="2000" dirty="0"/>
        </a:p>
      </dgm:t>
    </dgm:pt>
    <dgm:pt modelId="{DD2316E4-E83E-4906-AC05-AA0F3A6B9322}" type="parTrans" cxnId="{D175A566-6537-430A-9AAF-64E6C4CBB962}">
      <dgm:prSet/>
      <dgm:spPr/>
      <dgm:t>
        <a:bodyPr/>
        <a:lstStyle/>
        <a:p>
          <a:endParaRPr lang="en-US"/>
        </a:p>
      </dgm:t>
    </dgm:pt>
    <dgm:pt modelId="{AC8FFD90-F73A-4EA2-9C4E-18458A646994}" type="sibTrans" cxnId="{D175A566-6537-430A-9AAF-64E6C4CBB962}">
      <dgm:prSet/>
      <dgm:spPr/>
      <dgm:t>
        <a:bodyPr/>
        <a:lstStyle/>
        <a:p>
          <a:endParaRPr lang="en-US"/>
        </a:p>
      </dgm:t>
    </dgm:pt>
    <dgm:pt modelId="{828A7F91-3A0D-4099-B595-D5AF0ECCBA5A}">
      <dgm:prSet phldrT="[Text]" custT="1"/>
      <dgm:spPr/>
      <dgm:t>
        <a:bodyPr/>
        <a:lstStyle/>
        <a:p>
          <a:r>
            <a:rPr lang="en-US" sz="2000" dirty="0" smtClean="0"/>
            <a:t>Flow-based Processes</a:t>
          </a:r>
          <a:endParaRPr lang="en-US" sz="2000" dirty="0"/>
        </a:p>
      </dgm:t>
    </dgm:pt>
    <dgm:pt modelId="{2F38FDBD-4DA4-472B-8C80-07A3844D4BE0}" type="parTrans" cxnId="{81C9F107-439D-4435-9822-953674BDB904}">
      <dgm:prSet/>
      <dgm:spPr/>
      <dgm:t>
        <a:bodyPr/>
        <a:lstStyle/>
        <a:p>
          <a:endParaRPr lang="en-US"/>
        </a:p>
      </dgm:t>
    </dgm:pt>
    <dgm:pt modelId="{5D35C207-4DB1-488E-ADDA-DD8BEFD0A9EF}" type="sibTrans" cxnId="{81C9F107-439D-4435-9822-953674BDB904}">
      <dgm:prSet/>
      <dgm:spPr/>
      <dgm:t>
        <a:bodyPr/>
        <a:lstStyle/>
        <a:p>
          <a:endParaRPr lang="en-US"/>
        </a:p>
      </dgm:t>
    </dgm:pt>
    <dgm:pt modelId="{4745DF36-D433-490C-B359-5B1499E6B25D}">
      <dgm:prSet phldrT="[Text]" custT="1"/>
      <dgm:spPr>
        <a:gradFill rotWithShape="0">
          <a:gsLst>
            <a:gs pos="0">
              <a:schemeClr val="accent1">
                <a:alpha val="90000"/>
                <a:hueOff val="0"/>
                <a:satOff val="0"/>
                <a:lumOff val="0"/>
                <a:alphaOff val="-40000"/>
                <a:tint val="100000"/>
                <a:shade val="100000"/>
                <a:satMod val="129999"/>
              </a:schemeClr>
            </a:gs>
            <a:gs pos="80000">
              <a:schemeClr val="accent1">
                <a:alpha val="90000"/>
                <a:hueOff val="0"/>
                <a:satOff val="0"/>
                <a:lumOff val="0"/>
                <a:alphaOff val="-40000"/>
                <a:tint val="50000"/>
                <a:shade val="100000"/>
                <a:satMod val="350000"/>
              </a:schemeClr>
            </a:gs>
          </a:gsLst>
        </a:gradFill>
      </dgm:spPr>
      <dgm:t>
        <a:bodyPr/>
        <a:lstStyle/>
        <a:p>
          <a:r>
            <a:rPr lang="en-US" sz="2000" dirty="0" smtClean="0"/>
            <a:t>Written Just-in-time</a:t>
          </a:r>
          <a:endParaRPr lang="en-US" sz="2000" dirty="0"/>
        </a:p>
      </dgm:t>
    </dgm:pt>
    <dgm:pt modelId="{BDE1FC32-A6AD-4DB6-B197-4B8F1A9DF8A8}" type="parTrans" cxnId="{F99F795B-B1DC-46D0-A7D6-756BE0DE630C}">
      <dgm:prSet/>
      <dgm:spPr/>
      <dgm:t>
        <a:bodyPr/>
        <a:lstStyle/>
        <a:p>
          <a:endParaRPr lang="en-US"/>
        </a:p>
      </dgm:t>
    </dgm:pt>
    <dgm:pt modelId="{3147F0A8-6FED-43EE-9A10-556668F5A12E}" type="sibTrans" cxnId="{F99F795B-B1DC-46D0-A7D6-756BE0DE630C}">
      <dgm:prSet/>
      <dgm:spPr/>
      <dgm:t>
        <a:bodyPr/>
        <a:lstStyle/>
        <a:p>
          <a:endParaRPr lang="en-US"/>
        </a:p>
      </dgm:t>
    </dgm:pt>
    <dgm:pt modelId="{9B0102F4-7105-4691-A72A-B25B6FCAAC26}" type="pres">
      <dgm:prSet presAssocID="{F726AB54-FB0F-444F-918B-4EF152BD554E}" presName="diagram" presStyleCnt="0">
        <dgm:presLayoutVars>
          <dgm:chMax val="1"/>
          <dgm:dir/>
          <dgm:animLvl val="ctr"/>
          <dgm:resizeHandles val="exact"/>
        </dgm:presLayoutVars>
      </dgm:prSet>
      <dgm:spPr/>
      <dgm:t>
        <a:bodyPr/>
        <a:lstStyle/>
        <a:p>
          <a:endParaRPr lang="en-US"/>
        </a:p>
      </dgm:t>
    </dgm:pt>
    <dgm:pt modelId="{769FA207-B1A6-4119-A092-E35467FA4E37}" type="pres">
      <dgm:prSet presAssocID="{F726AB54-FB0F-444F-918B-4EF152BD554E}" presName="matrix" presStyleCnt="0"/>
      <dgm:spPr/>
    </dgm:pt>
    <dgm:pt modelId="{D5E037FD-3DD5-4BC8-83FF-5E94E9E96CB6}" type="pres">
      <dgm:prSet presAssocID="{F726AB54-FB0F-444F-918B-4EF152BD554E}" presName="tile1" presStyleLbl="node1" presStyleIdx="0" presStyleCnt="4"/>
      <dgm:spPr/>
      <dgm:t>
        <a:bodyPr/>
        <a:lstStyle/>
        <a:p>
          <a:endParaRPr lang="en-US"/>
        </a:p>
      </dgm:t>
    </dgm:pt>
    <dgm:pt modelId="{0DF178C1-A6F9-4EBE-A8C1-1DD40C06BBA4}" type="pres">
      <dgm:prSet presAssocID="{F726AB54-FB0F-444F-918B-4EF152BD554E}" presName="tile1text" presStyleLbl="node1" presStyleIdx="0" presStyleCnt="4">
        <dgm:presLayoutVars>
          <dgm:chMax val="0"/>
          <dgm:chPref val="0"/>
          <dgm:bulletEnabled val="1"/>
        </dgm:presLayoutVars>
      </dgm:prSet>
      <dgm:spPr/>
      <dgm:t>
        <a:bodyPr/>
        <a:lstStyle/>
        <a:p>
          <a:endParaRPr lang="en-US"/>
        </a:p>
      </dgm:t>
    </dgm:pt>
    <dgm:pt modelId="{9B8E94C8-F6E4-40F7-BAC1-A73DB0D32768}" type="pres">
      <dgm:prSet presAssocID="{F726AB54-FB0F-444F-918B-4EF152BD554E}" presName="tile2" presStyleLbl="node1" presStyleIdx="1" presStyleCnt="4"/>
      <dgm:spPr/>
      <dgm:t>
        <a:bodyPr/>
        <a:lstStyle/>
        <a:p>
          <a:endParaRPr lang="en-US"/>
        </a:p>
      </dgm:t>
    </dgm:pt>
    <dgm:pt modelId="{A284650A-9F26-4A3B-9218-ADFD48CE2225}" type="pres">
      <dgm:prSet presAssocID="{F726AB54-FB0F-444F-918B-4EF152BD554E}" presName="tile2text" presStyleLbl="node1" presStyleIdx="1" presStyleCnt="4">
        <dgm:presLayoutVars>
          <dgm:chMax val="0"/>
          <dgm:chPref val="0"/>
          <dgm:bulletEnabled val="1"/>
        </dgm:presLayoutVars>
      </dgm:prSet>
      <dgm:spPr/>
      <dgm:t>
        <a:bodyPr/>
        <a:lstStyle/>
        <a:p>
          <a:endParaRPr lang="en-US"/>
        </a:p>
      </dgm:t>
    </dgm:pt>
    <dgm:pt modelId="{C6E4671D-84E4-48DE-B3E6-70A2BF1DD549}" type="pres">
      <dgm:prSet presAssocID="{F726AB54-FB0F-444F-918B-4EF152BD554E}" presName="tile3" presStyleLbl="node1" presStyleIdx="2" presStyleCnt="4"/>
      <dgm:spPr/>
      <dgm:t>
        <a:bodyPr/>
        <a:lstStyle/>
        <a:p>
          <a:endParaRPr lang="en-US"/>
        </a:p>
      </dgm:t>
    </dgm:pt>
    <dgm:pt modelId="{E9938C07-3BDD-44F0-A667-E6638B9FA3B3}" type="pres">
      <dgm:prSet presAssocID="{F726AB54-FB0F-444F-918B-4EF152BD554E}" presName="tile3text" presStyleLbl="node1" presStyleIdx="2" presStyleCnt="4">
        <dgm:presLayoutVars>
          <dgm:chMax val="0"/>
          <dgm:chPref val="0"/>
          <dgm:bulletEnabled val="1"/>
        </dgm:presLayoutVars>
      </dgm:prSet>
      <dgm:spPr/>
      <dgm:t>
        <a:bodyPr/>
        <a:lstStyle/>
        <a:p>
          <a:endParaRPr lang="en-US"/>
        </a:p>
      </dgm:t>
    </dgm:pt>
    <dgm:pt modelId="{7556CF4E-C94F-4BEF-8E12-0F929C6A2B57}" type="pres">
      <dgm:prSet presAssocID="{F726AB54-FB0F-444F-918B-4EF152BD554E}" presName="tile4" presStyleLbl="node1" presStyleIdx="3" presStyleCnt="4"/>
      <dgm:spPr/>
      <dgm:t>
        <a:bodyPr/>
        <a:lstStyle/>
        <a:p>
          <a:endParaRPr lang="en-US"/>
        </a:p>
      </dgm:t>
    </dgm:pt>
    <dgm:pt modelId="{826CD20C-66A3-42D3-95BD-75BAF232FDE3}" type="pres">
      <dgm:prSet presAssocID="{F726AB54-FB0F-444F-918B-4EF152BD554E}" presName="tile4text" presStyleLbl="node1" presStyleIdx="3" presStyleCnt="4">
        <dgm:presLayoutVars>
          <dgm:chMax val="0"/>
          <dgm:chPref val="0"/>
          <dgm:bulletEnabled val="1"/>
        </dgm:presLayoutVars>
      </dgm:prSet>
      <dgm:spPr/>
      <dgm:t>
        <a:bodyPr/>
        <a:lstStyle/>
        <a:p>
          <a:endParaRPr lang="en-US"/>
        </a:p>
      </dgm:t>
    </dgm:pt>
    <dgm:pt modelId="{87663CB4-10C3-4BA2-BA18-B465D917BCAE}" type="pres">
      <dgm:prSet presAssocID="{F726AB54-FB0F-444F-918B-4EF152BD554E}" presName="centerTile" presStyleLbl="fgShp" presStyleIdx="0" presStyleCnt="1">
        <dgm:presLayoutVars>
          <dgm:chMax val="0"/>
          <dgm:chPref val="0"/>
        </dgm:presLayoutVars>
      </dgm:prSet>
      <dgm:spPr/>
      <dgm:t>
        <a:bodyPr/>
        <a:lstStyle/>
        <a:p>
          <a:endParaRPr lang="en-US"/>
        </a:p>
      </dgm:t>
    </dgm:pt>
  </dgm:ptLst>
  <dgm:cxnLst>
    <dgm:cxn modelId="{72131A9E-D9A5-4A0C-BE24-EEBC30AC430D}" type="presOf" srcId="{3A97ACEB-2505-4396-91E6-FDA800E2503D}" destId="{0DF178C1-A6F9-4EBE-A8C1-1DD40C06BBA4}" srcOrd="1" destOrd="0" presId="urn:microsoft.com/office/officeart/2005/8/layout/matrix1"/>
    <dgm:cxn modelId="{94C995CF-7D1B-4250-B435-617B2823E128}" type="presOf" srcId="{828A7F91-3A0D-4099-B595-D5AF0ECCBA5A}" destId="{C6E4671D-84E4-48DE-B3E6-70A2BF1DD549}" srcOrd="0" destOrd="0" presId="urn:microsoft.com/office/officeart/2005/8/layout/matrix1"/>
    <dgm:cxn modelId="{1826CC41-89A4-4645-83B3-8EA098F78EF0}" type="presOf" srcId="{828A7F91-3A0D-4099-B595-D5AF0ECCBA5A}" destId="{E9938C07-3BDD-44F0-A667-E6638B9FA3B3}" srcOrd="1" destOrd="0" presId="urn:microsoft.com/office/officeart/2005/8/layout/matrix1"/>
    <dgm:cxn modelId="{FDE55FBB-2208-4432-A44F-9EF328936FFE}" type="presOf" srcId="{E3358750-656B-4641-8DF6-FADC3B8AB5C2}" destId="{9B8E94C8-F6E4-40F7-BAC1-A73DB0D32768}" srcOrd="0" destOrd="0" presId="urn:microsoft.com/office/officeart/2005/8/layout/matrix1"/>
    <dgm:cxn modelId="{7506C519-C129-48D7-9364-B0AEE43EE3D8}" type="presOf" srcId="{3A97ACEB-2505-4396-91E6-FDA800E2503D}" destId="{D5E037FD-3DD5-4BC8-83FF-5E94E9E96CB6}" srcOrd="0" destOrd="0" presId="urn:microsoft.com/office/officeart/2005/8/layout/matrix1"/>
    <dgm:cxn modelId="{C24F37C3-C1B7-4100-82AE-1CEA31563445}" type="presOf" srcId="{8D288D98-C65B-4144-B142-B31AE5685E81}" destId="{87663CB4-10C3-4BA2-BA18-B465D917BCAE}" srcOrd="0" destOrd="0" presId="urn:microsoft.com/office/officeart/2005/8/layout/matrix1"/>
    <dgm:cxn modelId="{59AED624-0A73-4E43-82FC-D8A57FD12D0B}" type="presOf" srcId="{4745DF36-D433-490C-B359-5B1499E6B25D}" destId="{826CD20C-66A3-42D3-95BD-75BAF232FDE3}" srcOrd="1" destOrd="0" presId="urn:microsoft.com/office/officeart/2005/8/layout/matrix1"/>
    <dgm:cxn modelId="{55788C4C-4B29-4B5E-A79F-9E0CF273BA94}" type="presOf" srcId="{F726AB54-FB0F-444F-918B-4EF152BD554E}" destId="{9B0102F4-7105-4691-A72A-B25B6FCAAC26}" srcOrd="0" destOrd="0" presId="urn:microsoft.com/office/officeart/2005/8/layout/matrix1"/>
    <dgm:cxn modelId="{13D6AD39-30FC-4F4A-848F-26A73D1B2D2A}" srcId="{8D288D98-C65B-4144-B142-B31AE5685E81}" destId="{3A97ACEB-2505-4396-91E6-FDA800E2503D}" srcOrd="0" destOrd="0" parTransId="{E16BB4DD-5E7F-4722-927B-0C286E40A9C2}" sibTransId="{65BB8ECE-C108-404C-B4A3-9B727EF41071}"/>
    <dgm:cxn modelId="{81C9F107-439D-4435-9822-953674BDB904}" srcId="{8D288D98-C65B-4144-B142-B31AE5685E81}" destId="{828A7F91-3A0D-4099-B595-D5AF0ECCBA5A}" srcOrd="2" destOrd="0" parTransId="{2F38FDBD-4DA4-472B-8C80-07A3844D4BE0}" sibTransId="{5D35C207-4DB1-488E-ADDA-DD8BEFD0A9EF}"/>
    <dgm:cxn modelId="{D175A566-6537-430A-9AAF-64E6C4CBB962}" srcId="{8D288D98-C65B-4144-B142-B31AE5685E81}" destId="{E3358750-656B-4641-8DF6-FADC3B8AB5C2}" srcOrd="1" destOrd="0" parTransId="{DD2316E4-E83E-4906-AC05-AA0F3A6B9322}" sibTransId="{AC8FFD90-F73A-4EA2-9C4E-18458A646994}"/>
    <dgm:cxn modelId="{AE5F3449-C30A-4C1A-828B-475EA349B030}" type="presOf" srcId="{4745DF36-D433-490C-B359-5B1499E6B25D}" destId="{7556CF4E-C94F-4BEF-8E12-0F929C6A2B57}" srcOrd="0" destOrd="0" presId="urn:microsoft.com/office/officeart/2005/8/layout/matrix1"/>
    <dgm:cxn modelId="{0265294D-3D54-4CCA-A9B8-B13FDF5AA045}" srcId="{F726AB54-FB0F-444F-918B-4EF152BD554E}" destId="{8D288D98-C65B-4144-B142-B31AE5685E81}" srcOrd="0" destOrd="0" parTransId="{C7EEFC39-32EA-4ECF-8A3B-A99AA627C712}" sibTransId="{282BE131-1586-4348-B7B0-47D123453930}"/>
    <dgm:cxn modelId="{F99F795B-B1DC-46D0-A7D6-756BE0DE630C}" srcId="{8D288D98-C65B-4144-B142-B31AE5685E81}" destId="{4745DF36-D433-490C-B359-5B1499E6B25D}" srcOrd="3" destOrd="0" parTransId="{BDE1FC32-A6AD-4DB6-B197-4B8F1A9DF8A8}" sibTransId="{3147F0A8-6FED-43EE-9A10-556668F5A12E}"/>
    <dgm:cxn modelId="{563D2F6B-B20F-4240-9C91-F0259857076B}" type="presOf" srcId="{E3358750-656B-4641-8DF6-FADC3B8AB5C2}" destId="{A284650A-9F26-4A3B-9218-ADFD48CE2225}" srcOrd="1" destOrd="0" presId="urn:microsoft.com/office/officeart/2005/8/layout/matrix1"/>
    <dgm:cxn modelId="{0F969729-2F27-4DA3-B4C3-8EB2E6F2FA4F}" type="presParOf" srcId="{9B0102F4-7105-4691-A72A-B25B6FCAAC26}" destId="{769FA207-B1A6-4119-A092-E35467FA4E37}" srcOrd="0" destOrd="0" presId="urn:microsoft.com/office/officeart/2005/8/layout/matrix1"/>
    <dgm:cxn modelId="{CAD5EBDC-D307-4CDA-BBA8-0057701EFA20}" type="presParOf" srcId="{769FA207-B1A6-4119-A092-E35467FA4E37}" destId="{D5E037FD-3DD5-4BC8-83FF-5E94E9E96CB6}" srcOrd="0" destOrd="0" presId="urn:microsoft.com/office/officeart/2005/8/layout/matrix1"/>
    <dgm:cxn modelId="{7E299F49-0D32-4E6A-936F-420F6D7D5E5E}" type="presParOf" srcId="{769FA207-B1A6-4119-A092-E35467FA4E37}" destId="{0DF178C1-A6F9-4EBE-A8C1-1DD40C06BBA4}" srcOrd="1" destOrd="0" presId="urn:microsoft.com/office/officeart/2005/8/layout/matrix1"/>
    <dgm:cxn modelId="{8F8B2B03-8F9B-413B-88EF-751DD0EF12BF}" type="presParOf" srcId="{769FA207-B1A6-4119-A092-E35467FA4E37}" destId="{9B8E94C8-F6E4-40F7-BAC1-A73DB0D32768}" srcOrd="2" destOrd="0" presId="urn:microsoft.com/office/officeart/2005/8/layout/matrix1"/>
    <dgm:cxn modelId="{FBB069E9-635E-46AF-B42C-3D27F095B0B4}" type="presParOf" srcId="{769FA207-B1A6-4119-A092-E35467FA4E37}" destId="{A284650A-9F26-4A3B-9218-ADFD48CE2225}" srcOrd="3" destOrd="0" presId="urn:microsoft.com/office/officeart/2005/8/layout/matrix1"/>
    <dgm:cxn modelId="{9513647F-F3C9-4001-8C21-B9224B246EBB}" type="presParOf" srcId="{769FA207-B1A6-4119-A092-E35467FA4E37}" destId="{C6E4671D-84E4-48DE-B3E6-70A2BF1DD549}" srcOrd="4" destOrd="0" presId="urn:microsoft.com/office/officeart/2005/8/layout/matrix1"/>
    <dgm:cxn modelId="{90D7CC59-3EB7-4208-90B9-5F50AFC3006C}" type="presParOf" srcId="{769FA207-B1A6-4119-A092-E35467FA4E37}" destId="{E9938C07-3BDD-44F0-A667-E6638B9FA3B3}" srcOrd="5" destOrd="0" presId="urn:microsoft.com/office/officeart/2005/8/layout/matrix1"/>
    <dgm:cxn modelId="{2262031E-B228-4DF4-8483-490F2EBE924E}" type="presParOf" srcId="{769FA207-B1A6-4119-A092-E35467FA4E37}" destId="{7556CF4E-C94F-4BEF-8E12-0F929C6A2B57}" srcOrd="6" destOrd="0" presId="urn:microsoft.com/office/officeart/2005/8/layout/matrix1"/>
    <dgm:cxn modelId="{F2406E9F-5A1B-4D42-AB5E-72A3AD077639}" type="presParOf" srcId="{769FA207-B1A6-4119-A092-E35467FA4E37}" destId="{826CD20C-66A3-42D3-95BD-75BAF232FDE3}" srcOrd="7" destOrd="0" presId="urn:microsoft.com/office/officeart/2005/8/layout/matrix1"/>
    <dgm:cxn modelId="{96ABC6C2-00B8-48A5-B56D-26C5BEFD8635}" type="presParOf" srcId="{9B0102F4-7105-4691-A72A-B25B6FCAAC26}" destId="{87663CB4-10C3-4BA2-BA18-B465D917BCAE}" srcOrd="1" destOrd="0" presId="urn:microsoft.com/office/officeart/2005/8/layout/matrix1"/>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3E4126-DD08-40F5-B562-340167DBD056}" type="doc">
      <dgm:prSet loTypeId="urn:microsoft.com/office/officeart/2005/8/layout/cycle5" loCatId="cycle" qsTypeId="urn:microsoft.com/office/officeart/2005/8/quickstyle/3d3" qsCatId="3D" csTypeId="urn:microsoft.com/office/officeart/2005/8/colors/colorful1" csCatId="colorful" phldr="1"/>
      <dgm:spPr/>
      <dgm:t>
        <a:bodyPr/>
        <a:lstStyle/>
        <a:p>
          <a:endParaRPr lang="en-US"/>
        </a:p>
      </dgm:t>
    </dgm:pt>
    <dgm:pt modelId="{4D631F65-E384-4BDB-AEA9-F7D31D0263B3}">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400" dirty="0" smtClean="0"/>
            <a:t>Business Goals</a:t>
          </a:r>
          <a:endParaRPr lang="en-US" sz="1400" dirty="0"/>
        </a:p>
      </dgm:t>
    </dgm:pt>
    <dgm:pt modelId="{EAF99D08-062E-43FF-8BD6-B6AC1F8AF2F6}" type="parTrans" cxnId="{BCC7C84D-62D7-482C-A2E1-58AF10229FA1}">
      <dgm:prSet/>
      <dgm:spPr/>
      <dgm:t>
        <a:bodyPr/>
        <a:lstStyle/>
        <a:p>
          <a:endParaRPr lang="en-US" sz="800"/>
        </a:p>
      </dgm:t>
    </dgm:pt>
    <dgm:pt modelId="{B366E45C-732C-411C-8E7B-B70C5C33CEB4}" type="sibTrans" cxnId="{BCC7C84D-62D7-482C-A2E1-58AF10229FA1}">
      <dgm:prSet>
        <dgm:style>
          <a:lnRef idx="3">
            <a:schemeClr val="accent1"/>
          </a:lnRef>
          <a:fillRef idx="0">
            <a:schemeClr val="accent1"/>
          </a:fillRef>
          <a:effectRef idx="2">
            <a:schemeClr val="accent1"/>
          </a:effectRef>
          <a:fontRef idx="minor">
            <a:schemeClr val="tx1"/>
          </a:fontRef>
        </dgm:style>
      </dgm:prSet>
      <dgm:spPr/>
      <dgm:t>
        <a:bodyPr/>
        <a:lstStyle/>
        <a:p>
          <a:endParaRPr lang="en-US" sz="800"/>
        </a:p>
      </dgm:t>
    </dgm:pt>
    <dgm:pt modelId="{9984F26B-B99F-4753-B503-2A87E73D3552}">
      <dgm:prSet phldrT="[Text]" custT="1"/>
      <dgm:spPr/>
      <dgm:t>
        <a:bodyPr/>
        <a:lstStyle/>
        <a:p>
          <a:r>
            <a:rPr lang="en-US" sz="1400" dirty="0" smtClean="0"/>
            <a:t>Scope</a:t>
          </a:r>
        </a:p>
        <a:p>
          <a:r>
            <a:rPr lang="en-US" sz="1200" dirty="0" smtClean="0"/>
            <a:t>(User Stories)</a:t>
          </a:r>
          <a:endParaRPr lang="en-US" sz="1200" dirty="0"/>
        </a:p>
      </dgm:t>
    </dgm:pt>
    <dgm:pt modelId="{F9AC9BA3-4410-4F01-A573-3B40A18F8495}" type="parTrans" cxnId="{CFD9745E-45B5-47D2-A240-7566BA94C0F1}">
      <dgm:prSet/>
      <dgm:spPr/>
      <dgm:t>
        <a:bodyPr/>
        <a:lstStyle/>
        <a:p>
          <a:endParaRPr lang="en-US" sz="800"/>
        </a:p>
      </dgm:t>
    </dgm:pt>
    <dgm:pt modelId="{853AB064-72A5-485F-88BC-CE1896C0DEB6}" type="sibTrans" cxnId="{CFD9745E-45B5-47D2-A240-7566BA94C0F1}">
      <dgm:prSet>
        <dgm:style>
          <a:lnRef idx="3">
            <a:schemeClr val="accent3"/>
          </a:lnRef>
          <a:fillRef idx="0">
            <a:schemeClr val="accent3"/>
          </a:fillRef>
          <a:effectRef idx="2">
            <a:schemeClr val="accent3"/>
          </a:effectRef>
          <a:fontRef idx="minor">
            <a:schemeClr val="tx1"/>
          </a:fontRef>
        </dgm:style>
      </dgm:prSet>
      <dgm:spPr/>
      <dgm:t>
        <a:bodyPr/>
        <a:lstStyle/>
        <a:p>
          <a:endParaRPr lang="en-US" sz="800"/>
        </a:p>
      </dgm:t>
    </dgm:pt>
    <dgm:pt modelId="{7845B3F0-14F9-4A49-81A0-B501E3CCD72D}">
      <dgm:prSet phldrT="[Text]" custT="1"/>
      <dgm:spPr/>
      <dgm:t>
        <a:bodyPr/>
        <a:lstStyle/>
        <a:p>
          <a:r>
            <a:rPr lang="en-US" sz="1400" dirty="0" smtClean="0"/>
            <a:t>Specification with Examples</a:t>
          </a:r>
          <a:endParaRPr lang="en-US" sz="1400" dirty="0"/>
        </a:p>
      </dgm:t>
    </dgm:pt>
    <dgm:pt modelId="{B440A7D9-0214-48BD-B9EF-9DFB49F6FF02}" type="parTrans" cxnId="{364ABA89-68FF-48B0-8C21-6FD97071C9B2}">
      <dgm:prSet/>
      <dgm:spPr/>
      <dgm:t>
        <a:bodyPr/>
        <a:lstStyle/>
        <a:p>
          <a:endParaRPr lang="en-US" sz="800"/>
        </a:p>
      </dgm:t>
    </dgm:pt>
    <dgm:pt modelId="{09DFF9CF-1CA3-451D-BF08-F206269C177B}" type="sibTrans" cxnId="{364ABA89-68FF-48B0-8C21-6FD97071C9B2}">
      <dgm:prSet>
        <dgm:style>
          <a:lnRef idx="3">
            <a:schemeClr val="accent5"/>
          </a:lnRef>
          <a:fillRef idx="0">
            <a:schemeClr val="accent5"/>
          </a:fillRef>
          <a:effectRef idx="2">
            <a:schemeClr val="accent5"/>
          </a:effectRef>
          <a:fontRef idx="minor">
            <a:schemeClr val="tx1"/>
          </a:fontRef>
        </dgm:style>
      </dgm:prSet>
      <dgm:spPr/>
      <dgm:t>
        <a:bodyPr/>
        <a:lstStyle/>
        <a:p>
          <a:endParaRPr lang="en-US" sz="800"/>
        </a:p>
      </dgm:t>
    </dgm:pt>
    <dgm:pt modelId="{FC46AFC0-6B44-4412-A7DE-FE5C3B90E69B}">
      <dgm:prSet phldrT="[Text]" custT="1"/>
      <dgm:spPr/>
      <dgm:t>
        <a:bodyPr/>
        <a:lstStyle/>
        <a:p>
          <a:r>
            <a:rPr lang="en-US" sz="1400" dirty="0" smtClean="0"/>
            <a:t>Executable Specification</a:t>
          </a:r>
          <a:endParaRPr lang="en-US" sz="1400" dirty="0"/>
        </a:p>
      </dgm:t>
    </dgm:pt>
    <dgm:pt modelId="{79B3507B-15A7-4804-9F82-D18E7677883F}" type="parTrans" cxnId="{307DCBA8-16AA-42B2-8C58-974A3DDF2044}">
      <dgm:prSet/>
      <dgm:spPr/>
      <dgm:t>
        <a:bodyPr/>
        <a:lstStyle/>
        <a:p>
          <a:endParaRPr lang="en-US" sz="800"/>
        </a:p>
      </dgm:t>
    </dgm:pt>
    <dgm:pt modelId="{09DF1458-A907-4801-8532-BEC363A014B5}" type="sibTrans" cxnId="{307DCBA8-16AA-42B2-8C58-974A3DDF2044}">
      <dgm:prSet>
        <dgm:style>
          <a:lnRef idx="3">
            <a:schemeClr val="accent6"/>
          </a:lnRef>
          <a:fillRef idx="0">
            <a:schemeClr val="accent6"/>
          </a:fillRef>
          <a:effectRef idx="2">
            <a:schemeClr val="accent6"/>
          </a:effectRef>
          <a:fontRef idx="minor">
            <a:schemeClr val="tx1"/>
          </a:fontRef>
        </dgm:style>
      </dgm:prSet>
      <dgm:spPr/>
      <dgm:t>
        <a:bodyPr/>
        <a:lstStyle/>
        <a:p>
          <a:endParaRPr lang="en-US" sz="800"/>
        </a:p>
      </dgm:t>
    </dgm:pt>
    <dgm:pt modelId="{08BEA075-094B-4BFB-B1FD-183CBE41B880}">
      <dgm:prSet phldrT="[Text]" custT="1"/>
      <dgm:spPr/>
      <dgm:t>
        <a:bodyPr/>
        <a:lstStyle/>
        <a:p>
          <a:r>
            <a:rPr lang="en-US" sz="1400" dirty="0" smtClean="0"/>
            <a:t>Living Documents</a:t>
          </a:r>
          <a:endParaRPr lang="en-US" sz="1400" dirty="0"/>
        </a:p>
      </dgm:t>
    </dgm:pt>
    <dgm:pt modelId="{B4AF8548-5DD5-4664-85FF-221B2D712D2D}" type="parTrans" cxnId="{01FAEAC0-32AD-4ABC-BE64-C9DF451BB353}">
      <dgm:prSet/>
      <dgm:spPr/>
      <dgm:t>
        <a:bodyPr/>
        <a:lstStyle/>
        <a:p>
          <a:endParaRPr lang="en-US" sz="800"/>
        </a:p>
      </dgm:t>
    </dgm:pt>
    <dgm:pt modelId="{A72056E6-0880-4925-8E1C-26F7C21AEEC7}" type="sibTrans" cxnId="{01FAEAC0-32AD-4ABC-BE64-C9DF451BB353}">
      <dgm:prSet>
        <dgm:style>
          <a:lnRef idx="3">
            <a:schemeClr val="accent2"/>
          </a:lnRef>
          <a:fillRef idx="0">
            <a:schemeClr val="accent2"/>
          </a:fillRef>
          <a:effectRef idx="2">
            <a:schemeClr val="accent2"/>
          </a:effectRef>
          <a:fontRef idx="minor">
            <a:schemeClr val="tx1"/>
          </a:fontRef>
        </dgm:style>
      </dgm:prSet>
      <dgm:spPr/>
      <dgm:t>
        <a:bodyPr/>
        <a:lstStyle/>
        <a:p>
          <a:endParaRPr lang="en-US" sz="800"/>
        </a:p>
      </dgm:t>
    </dgm:pt>
    <dgm:pt modelId="{FD481F63-AA79-4471-A1F6-93DCE743F65B}">
      <dgm:prSet phldrT="[Text]" custT="1"/>
      <dgm:spPr/>
      <dgm:t>
        <a:bodyPr/>
        <a:lstStyle/>
        <a:p>
          <a:r>
            <a:rPr lang="en-US" sz="1400" dirty="0" smtClean="0"/>
            <a:t>Key Examples</a:t>
          </a:r>
          <a:endParaRPr lang="en-US" sz="1400" dirty="0"/>
        </a:p>
      </dgm:t>
    </dgm:pt>
    <dgm:pt modelId="{6DC2CA0D-1D5D-44F9-94C9-74DE8DCC2ABE}" type="parTrans" cxnId="{B5C2004B-A501-41AC-890A-99AD23CECC39}">
      <dgm:prSet/>
      <dgm:spPr/>
      <dgm:t>
        <a:bodyPr/>
        <a:lstStyle/>
        <a:p>
          <a:endParaRPr lang="en-US" sz="1400"/>
        </a:p>
      </dgm:t>
    </dgm:pt>
    <dgm:pt modelId="{BEC852D3-4543-4384-A244-F8D38F31DDFB}" type="sibTrans" cxnId="{B5C2004B-A501-41AC-890A-99AD23CECC39}">
      <dgm:prSet>
        <dgm:style>
          <a:lnRef idx="3">
            <a:schemeClr val="accent4"/>
          </a:lnRef>
          <a:fillRef idx="0">
            <a:schemeClr val="accent4"/>
          </a:fillRef>
          <a:effectRef idx="2">
            <a:schemeClr val="accent4"/>
          </a:effectRef>
          <a:fontRef idx="minor">
            <a:schemeClr val="tx1"/>
          </a:fontRef>
        </dgm:style>
      </dgm:prSet>
      <dgm:spPr/>
      <dgm:t>
        <a:bodyPr/>
        <a:lstStyle/>
        <a:p>
          <a:endParaRPr lang="en-US" sz="1400"/>
        </a:p>
      </dgm:t>
    </dgm:pt>
    <dgm:pt modelId="{4D570F40-C5AF-44F6-8B63-0F24B3B59151}" type="pres">
      <dgm:prSet presAssocID="{BB3E4126-DD08-40F5-B562-340167DBD056}" presName="cycle" presStyleCnt="0">
        <dgm:presLayoutVars>
          <dgm:dir/>
          <dgm:resizeHandles val="exact"/>
        </dgm:presLayoutVars>
      </dgm:prSet>
      <dgm:spPr/>
      <dgm:t>
        <a:bodyPr/>
        <a:lstStyle/>
        <a:p>
          <a:endParaRPr lang="en-US"/>
        </a:p>
      </dgm:t>
    </dgm:pt>
    <dgm:pt modelId="{D9872B4C-ED72-4707-A050-82F921DEAC28}" type="pres">
      <dgm:prSet presAssocID="{4D631F65-E384-4BDB-AEA9-F7D31D0263B3}" presName="node" presStyleLbl="node1" presStyleIdx="0" presStyleCnt="6">
        <dgm:presLayoutVars>
          <dgm:bulletEnabled val="1"/>
        </dgm:presLayoutVars>
      </dgm:prSet>
      <dgm:spPr/>
      <dgm:t>
        <a:bodyPr/>
        <a:lstStyle/>
        <a:p>
          <a:endParaRPr lang="en-US"/>
        </a:p>
      </dgm:t>
    </dgm:pt>
    <dgm:pt modelId="{8898BECA-5954-4272-9058-E46F242AAB48}" type="pres">
      <dgm:prSet presAssocID="{4D631F65-E384-4BDB-AEA9-F7D31D0263B3}" presName="spNode" presStyleCnt="0"/>
      <dgm:spPr/>
    </dgm:pt>
    <dgm:pt modelId="{69039A4F-B430-4F40-BBF7-8168380B315E}" type="pres">
      <dgm:prSet presAssocID="{B366E45C-732C-411C-8E7B-B70C5C33CEB4}" presName="sibTrans" presStyleLbl="sibTrans1D1" presStyleIdx="0" presStyleCnt="6"/>
      <dgm:spPr/>
      <dgm:t>
        <a:bodyPr/>
        <a:lstStyle/>
        <a:p>
          <a:endParaRPr lang="en-US"/>
        </a:p>
      </dgm:t>
    </dgm:pt>
    <dgm:pt modelId="{4FED3122-A095-45B3-8190-A7B54DA0BB03}" type="pres">
      <dgm:prSet presAssocID="{9984F26B-B99F-4753-B503-2A87E73D3552}" presName="node" presStyleLbl="node1" presStyleIdx="1" presStyleCnt="6">
        <dgm:presLayoutVars>
          <dgm:bulletEnabled val="1"/>
        </dgm:presLayoutVars>
      </dgm:prSet>
      <dgm:spPr/>
      <dgm:t>
        <a:bodyPr/>
        <a:lstStyle/>
        <a:p>
          <a:endParaRPr lang="en-US"/>
        </a:p>
      </dgm:t>
    </dgm:pt>
    <dgm:pt modelId="{15D5CCB9-7AE3-4C3B-9184-12BDD5B0730E}" type="pres">
      <dgm:prSet presAssocID="{9984F26B-B99F-4753-B503-2A87E73D3552}" presName="spNode" presStyleCnt="0"/>
      <dgm:spPr/>
    </dgm:pt>
    <dgm:pt modelId="{5A4ED8F5-FE86-4757-9239-9325A3503D71}" type="pres">
      <dgm:prSet presAssocID="{853AB064-72A5-485F-88BC-CE1896C0DEB6}" presName="sibTrans" presStyleLbl="sibTrans1D1" presStyleIdx="1" presStyleCnt="6"/>
      <dgm:spPr/>
      <dgm:t>
        <a:bodyPr/>
        <a:lstStyle/>
        <a:p>
          <a:endParaRPr lang="en-US"/>
        </a:p>
      </dgm:t>
    </dgm:pt>
    <dgm:pt modelId="{E4B57843-29C2-4B25-AC9D-C88A75B1D62C}" type="pres">
      <dgm:prSet presAssocID="{FD481F63-AA79-4471-A1F6-93DCE743F65B}" presName="node" presStyleLbl="node1" presStyleIdx="2" presStyleCnt="6">
        <dgm:presLayoutVars>
          <dgm:bulletEnabled val="1"/>
        </dgm:presLayoutVars>
      </dgm:prSet>
      <dgm:spPr/>
      <dgm:t>
        <a:bodyPr/>
        <a:lstStyle/>
        <a:p>
          <a:endParaRPr lang="en-US"/>
        </a:p>
      </dgm:t>
    </dgm:pt>
    <dgm:pt modelId="{FD643949-C20D-4267-AB83-936A72D13C5D}" type="pres">
      <dgm:prSet presAssocID="{FD481F63-AA79-4471-A1F6-93DCE743F65B}" presName="spNode" presStyleCnt="0"/>
      <dgm:spPr/>
    </dgm:pt>
    <dgm:pt modelId="{D3D459A3-4CD7-492D-A59B-404D3D98E5CB}" type="pres">
      <dgm:prSet presAssocID="{BEC852D3-4543-4384-A244-F8D38F31DDFB}" presName="sibTrans" presStyleLbl="sibTrans1D1" presStyleIdx="2" presStyleCnt="6"/>
      <dgm:spPr/>
      <dgm:t>
        <a:bodyPr/>
        <a:lstStyle/>
        <a:p>
          <a:endParaRPr lang="en-US"/>
        </a:p>
      </dgm:t>
    </dgm:pt>
    <dgm:pt modelId="{EEA4C874-E3C4-4BC2-AB31-7C39900CD243}" type="pres">
      <dgm:prSet presAssocID="{7845B3F0-14F9-4A49-81A0-B501E3CCD72D}" presName="node" presStyleLbl="node1" presStyleIdx="3" presStyleCnt="6">
        <dgm:presLayoutVars>
          <dgm:bulletEnabled val="1"/>
        </dgm:presLayoutVars>
      </dgm:prSet>
      <dgm:spPr/>
      <dgm:t>
        <a:bodyPr/>
        <a:lstStyle/>
        <a:p>
          <a:endParaRPr lang="en-US"/>
        </a:p>
      </dgm:t>
    </dgm:pt>
    <dgm:pt modelId="{31280619-8446-49E6-8317-07EE97A2E3B5}" type="pres">
      <dgm:prSet presAssocID="{7845B3F0-14F9-4A49-81A0-B501E3CCD72D}" presName="spNode" presStyleCnt="0"/>
      <dgm:spPr/>
    </dgm:pt>
    <dgm:pt modelId="{E8802B6C-1787-467A-BCFE-F11FE2AEB646}" type="pres">
      <dgm:prSet presAssocID="{09DFF9CF-1CA3-451D-BF08-F206269C177B}" presName="sibTrans" presStyleLbl="sibTrans1D1" presStyleIdx="3" presStyleCnt="6"/>
      <dgm:spPr/>
      <dgm:t>
        <a:bodyPr/>
        <a:lstStyle/>
        <a:p>
          <a:endParaRPr lang="en-US"/>
        </a:p>
      </dgm:t>
    </dgm:pt>
    <dgm:pt modelId="{9C7BFDF5-2EEA-48A3-8E2F-ACCD7C44482A}" type="pres">
      <dgm:prSet presAssocID="{FC46AFC0-6B44-4412-A7DE-FE5C3B90E69B}" presName="node" presStyleLbl="node1" presStyleIdx="4" presStyleCnt="6">
        <dgm:presLayoutVars>
          <dgm:bulletEnabled val="1"/>
        </dgm:presLayoutVars>
      </dgm:prSet>
      <dgm:spPr/>
      <dgm:t>
        <a:bodyPr/>
        <a:lstStyle/>
        <a:p>
          <a:endParaRPr lang="en-US"/>
        </a:p>
      </dgm:t>
    </dgm:pt>
    <dgm:pt modelId="{A4F431A8-4511-42CF-99F7-C7CCD1093AA7}" type="pres">
      <dgm:prSet presAssocID="{FC46AFC0-6B44-4412-A7DE-FE5C3B90E69B}" presName="spNode" presStyleCnt="0"/>
      <dgm:spPr/>
    </dgm:pt>
    <dgm:pt modelId="{12683B66-0EF9-4EA0-A1A2-A83F539C5D54}" type="pres">
      <dgm:prSet presAssocID="{09DF1458-A907-4801-8532-BEC363A014B5}" presName="sibTrans" presStyleLbl="sibTrans1D1" presStyleIdx="4" presStyleCnt="6"/>
      <dgm:spPr/>
      <dgm:t>
        <a:bodyPr/>
        <a:lstStyle/>
        <a:p>
          <a:endParaRPr lang="en-US"/>
        </a:p>
      </dgm:t>
    </dgm:pt>
    <dgm:pt modelId="{3AF48E3D-253A-41EE-ADE3-4B8C2073152D}" type="pres">
      <dgm:prSet presAssocID="{08BEA075-094B-4BFB-B1FD-183CBE41B880}" presName="node" presStyleLbl="node1" presStyleIdx="5" presStyleCnt="6">
        <dgm:presLayoutVars>
          <dgm:bulletEnabled val="1"/>
        </dgm:presLayoutVars>
      </dgm:prSet>
      <dgm:spPr/>
      <dgm:t>
        <a:bodyPr/>
        <a:lstStyle/>
        <a:p>
          <a:endParaRPr lang="en-US"/>
        </a:p>
      </dgm:t>
    </dgm:pt>
    <dgm:pt modelId="{DAE34560-5901-4CE7-B4BF-548C30A79B72}" type="pres">
      <dgm:prSet presAssocID="{08BEA075-094B-4BFB-B1FD-183CBE41B880}" presName="spNode" presStyleCnt="0"/>
      <dgm:spPr/>
    </dgm:pt>
    <dgm:pt modelId="{1A59C0E6-11D1-4413-9442-AA03012FA327}" type="pres">
      <dgm:prSet presAssocID="{A72056E6-0880-4925-8E1C-26F7C21AEEC7}" presName="sibTrans" presStyleLbl="sibTrans1D1" presStyleIdx="5" presStyleCnt="6"/>
      <dgm:spPr/>
      <dgm:t>
        <a:bodyPr/>
        <a:lstStyle/>
        <a:p>
          <a:endParaRPr lang="en-US"/>
        </a:p>
      </dgm:t>
    </dgm:pt>
  </dgm:ptLst>
  <dgm:cxnLst>
    <dgm:cxn modelId="{4AE45E82-087A-4D9E-8F18-0474340BDC23}" type="presOf" srcId="{9984F26B-B99F-4753-B503-2A87E73D3552}" destId="{4FED3122-A095-45B3-8190-A7B54DA0BB03}" srcOrd="0" destOrd="0" presId="urn:microsoft.com/office/officeart/2005/8/layout/cycle5"/>
    <dgm:cxn modelId="{CFD9745E-45B5-47D2-A240-7566BA94C0F1}" srcId="{BB3E4126-DD08-40F5-B562-340167DBD056}" destId="{9984F26B-B99F-4753-B503-2A87E73D3552}" srcOrd="1" destOrd="0" parTransId="{F9AC9BA3-4410-4F01-A573-3B40A18F8495}" sibTransId="{853AB064-72A5-485F-88BC-CE1896C0DEB6}"/>
    <dgm:cxn modelId="{364ABA89-68FF-48B0-8C21-6FD97071C9B2}" srcId="{BB3E4126-DD08-40F5-B562-340167DBD056}" destId="{7845B3F0-14F9-4A49-81A0-B501E3CCD72D}" srcOrd="3" destOrd="0" parTransId="{B440A7D9-0214-48BD-B9EF-9DFB49F6FF02}" sibTransId="{09DFF9CF-1CA3-451D-BF08-F206269C177B}"/>
    <dgm:cxn modelId="{E04AFFB6-6F13-4FB6-A345-43CE9C7EC9B2}" type="presOf" srcId="{4D631F65-E384-4BDB-AEA9-F7D31D0263B3}" destId="{D9872B4C-ED72-4707-A050-82F921DEAC28}" srcOrd="0" destOrd="0" presId="urn:microsoft.com/office/officeart/2005/8/layout/cycle5"/>
    <dgm:cxn modelId="{0D3DAA8C-F9F4-4A9F-94EF-318A0A7C443A}" type="presOf" srcId="{FD481F63-AA79-4471-A1F6-93DCE743F65B}" destId="{E4B57843-29C2-4B25-AC9D-C88A75B1D62C}" srcOrd="0" destOrd="0" presId="urn:microsoft.com/office/officeart/2005/8/layout/cycle5"/>
    <dgm:cxn modelId="{BCC7C84D-62D7-482C-A2E1-58AF10229FA1}" srcId="{BB3E4126-DD08-40F5-B562-340167DBD056}" destId="{4D631F65-E384-4BDB-AEA9-F7D31D0263B3}" srcOrd="0" destOrd="0" parTransId="{EAF99D08-062E-43FF-8BD6-B6AC1F8AF2F6}" sibTransId="{B366E45C-732C-411C-8E7B-B70C5C33CEB4}"/>
    <dgm:cxn modelId="{2D40B914-EAC8-426A-9978-70EFF6AB4D92}" type="presOf" srcId="{08BEA075-094B-4BFB-B1FD-183CBE41B880}" destId="{3AF48E3D-253A-41EE-ADE3-4B8C2073152D}" srcOrd="0" destOrd="0" presId="urn:microsoft.com/office/officeart/2005/8/layout/cycle5"/>
    <dgm:cxn modelId="{BC057F16-6754-4985-A03C-F2D58234F350}" type="presOf" srcId="{09DFF9CF-1CA3-451D-BF08-F206269C177B}" destId="{E8802B6C-1787-467A-BCFE-F11FE2AEB646}" srcOrd="0" destOrd="0" presId="urn:microsoft.com/office/officeart/2005/8/layout/cycle5"/>
    <dgm:cxn modelId="{9A0291D1-2DC2-4258-B05E-78F4A5D62F4A}" type="presOf" srcId="{09DF1458-A907-4801-8532-BEC363A014B5}" destId="{12683B66-0EF9-4EA0-A1A2-A83F539C5D54}" srcOrd="0" destOrd="0" presId="urn:microsoft.com/office/officeart/2005/8/layout/cycle5"/>
    <dgm:cxn modelId="{B5C2004B-A501-41AC-890A-99AD23CECC39}" srcId="{BB3E4126-DD08-40F5-B562-340167DBD056}" destId="{FD481F63-AA79-4471-A1F6-93DCE743F65B}" srcOrd="2" destOrd="0" parTransId="{6DC2CA0D-1D5D-44F9-94C9-74DE8DCC2ABE}" sibTransId="{BEC852D3-4543-4384-A244-F8D38F31DDFB}"/>
    <dgm:cxn modelId="{F22D3192-514B-4E3E-92A6-EBD9F0F0B379}" type="presOf" srcId="{FC46AFC0-6B44-4412-A7DE-FE5C3B90E69B}" destId="{9C7BFDF5-2EEA-48A3-8E2F-ACCD7C44482A}" srcOrd="0" destOrd="0" presId="urn:microsoft.com/office/officeart/2005/8/layout/cycle5"/>
    <dgm:cxn modelId="{37428FFB-0273-4621-862E-04F08A9499D0}" type="presOf" srcId="{853AB064-72A5-485F-88BC-CE1896C0DEB6}" destId="{5A4ED8F5-FE86-4757-9239-9325A3503D71}" srcOrd="0" destOrd="0" presId="urn:microsoft.com/office/officeart/2005/8/layout/cycle5"/>
    <dgm:cxn modelId="{514E48F8-B6BE-4088-9F0E-5CAFEC80CB46}" type="presOf" srcId="{A72056E6-0880-4925-8E1C-26F7C21AEEC7}" destId="{1A59C0E6-11D1-4413-9442-AA03012FA327}" srcOrd="0" destOrd="0" presId="urn:microsoft.com/office/officeart/2005/8/layout/cycle5"/>
    <dgm:cxn modelId="{307DCBA8-16AA-42B2-8C58-974A3DDF2044}" srcId="{BB3E4126-DD08-40F5-B562-340167DBD056}" destId="{FC46AFC0-6B44-4412-A7DE-FE5C3B90E69B}" srcOrd="4" destOrd="0" parTransId="{79B3507B-15A7-4804-9F82-D18E7677883F}" sibTransId="{09DF1458-A907-4801-8532-BEC363A014B5}"/>
    <dgm:cxn modelId="{B3FB3537-C3E3-4FD0-A449-376BFFA96B96}" type="presOf" srcId="{BB3E4126-DD08-40F5-B562-340167DBD056}" destId="{4D570F40-C5AF-44F6-8B63-0F24B3B59151}" srcOrd="0" destOrd="0" presId="urn:microsoft.com/office/officeart/2005/8/layout/cycle5"/>
    <dgm:cxn modelId="{A64E30FD-8729-4490-98AF-4D4B46DA2335}" type="presOf" srcId="{7845B3F0-14F9-4A49-81A0-B501E3CCD72D}" destId="{EEA4C874-E3C4-4BC2-AB31-7C39900CD243}" srcOrd="0" destOrd="0" presId="urn:microsoft.com/office/officeart/2005/8/layout/cycle5"/>
    <dgm:cxn modelId="{D9A25A24-676C-4EF8-BE4A-381CC566F0B5}" type="presOf" srcId="{B366E45C-732C-411C-8E7B-B70C5C33CEB4}" destId="{69039A4F-B430-4F40-BBF7-8168380B315E}" srcOrd="0" destOrd="0" presId="urn:microsoft.com/office/officeart/2005/8/layout/cycle5"/>
    <dgm:cxn modelId="{35C2FA37-B98A-42D6-8D56-20865AFE7B16}" type="presOf" srcId="{BEC852D3-4543-4384-A244-F8D38F31DDFB}" destId="{D3D459A3-4CD7-492D-A59B-404D3D98E5CB}" srcOrd="0" destOrd="0" presId="urn:microsoft.com/office/officeart/2005/8/layout/cycle5"/>
    <dgm:cxn modelId="{01FAEAC0-32AD-4ABC-BE64-C9DF451BB353}" srcId="{BB3E4126-DD08-40F5-B562-340167DBD056}" destId="{08BEA075-094B-4BFB-B1FD-183CBE41B880}" srcOrd="5" destOrd="0" parTransId="{B4AF8548-5DD5-4664-85FF-221B2D712D2D}" sibTransId="{A72056E6-0880-4925-8E1C-26F7C21AEEC7}"/>
    <dgm:cxn modelId="{59ACCF0E-CD65-487E-B224-96DE473743F2}" type="presParOf" srcId="{4D570F40-C5AF-44F6-8B63-0F24B3B59151}" destId="{D9872B4C-ED72-4707-A050-82F921DEAC28}" srcOrd="0" destOrd="0" presId="urn:microsoft.com/office/officeart/2005/8/layout/cycle5"/>
    <dgm:cxn modelId="{2339DDD3-8AC3-47F3-8482-036F103A0B80}" type="presParOf" srcId="{4D570F40-C5AF-44F6-8B63-0F24B3B59151}" destId="{8898BECA-5954-4272-9058-E46F242AAB48}" srcOrd="1" destOrd="0" presId="urn:microsoft.com/office/officeart/2005/8/layout/cycle5"/>
    <dgm:cxn modelId="{744CB0F7-C1EC-4EE5-8EDD-CD2E7FE1A049}" type="presParOf" srcId="{4D570F40-C5AF-44F6-8B63-0F24B3B59151}" destId="{69039A4F-B430-4F40-BBF7-8168380B315E}" srcOrd="2" destOrd="0" presId="urn:microsoft.com/office/officeart/2005/8/layout/cycle5"/>
    <dgm:cxn modelId="{2C862AC5-5E0F-41E1-9D3C-C86D9312F3E8}" type="presParOf" srcId="{4D570F40-C5AF-44F6-8B63-0F24B3B59151}" destId="{4FED3122-A095-45B3-8190-A7B54DA0BB03}" srcOrd="3" destOrd="0" presId="urn:microsoft.com/office/officeart/2005/8/layout/cycle5"/>
    <dgm:cxn modelId="{D15EE797-468C-4EF8-AE61-721FA81E3729}" type="presParOf" srcId="{4D570F40-C5AF-44F6-8B63-0F24B3B59151}" destId="{15D5CCB9-7AE3-4C3B-9184-12BDD5B0730E}" srcOrd="4" destOrd="0" presId="urn:microsoft.com/office/officeart/2005/8/layout/cycle5"/>
    <dgm:cxn modelId="{7DA984FF-E08F-41E6-9185-8E77DA069F20}" type="presParOf" srcId="{4D570F40-C5AF-44F6-8B63-0F24B3B59151}" destId="{5A4ED8F5-FE86-4757-9239-9325A3503D71}" srcOrd="5" destOrd="0" presId="urn:microsoft.com/office/officeart/2005/8/layout/cycle5"/>
    <dgm:cxn modelId="{46D32C6C-4836-4A7C-A930-2160C29EE788}" type="presParOf" srcId="{4D570F40-C5AF-44F6-8B63-0F24B3B59151}" destId="{E4B57843-29C2-4B25-AC9D-C88A75B1D62C}" srcOrd="6" destOrd="0" presId="urn:microsoft.com/office/officeart/2005/8/layout/cycle5"/>
    <dgm:cxn modelId="{B2A7CA5C-3E7C-4E3C-99F9-30188A415E6B}" type="presParOf" srcId="{4D570F40-C5AF-44F6-8B63-0F24B3B59151}" destId="{FD643949-C20D-4267-AB83-936A72D13C5D}" srcOrd="7" destOrd="0" presId="urn:microsoft.com/office/officeart/2005/8/layout/cycle5"/>
    <dgm:cxn modelId="{05B16C13-424E-422D-BDA0-59038D581B81}" type="presParOf" srcId="{4D570F40-C5AF-44F6-8B63-0F24B3B59151}" destId="{D3D459A3-4CD7-492D-A59B-404D3D98E5CB}" srcOrd="8" destOrd="0" presId="urn:microsoft.com/office/officeart/2005/8/layout/cycle5"/>
    <dgm:cxn modelId="{0CB247B7-E43F-487D-85E2-6F0120EDA2CB}" type="presParOf" srcId="{4D570F40-C5AF-44F6-8B63-0F24B3B59151}" destId="{EEA4C874-E3C4-4BC2-AB31-7C39900CD243}" srcOrd="9" destOrd="0" presId="urn:microsoft.com/office/officeart/2005/8/layout/cycle5"/>
    <dgm:cxn modelId="{F6DFE92A-DE60-4760-BE8D-51A39B098B6D}" type="presParOf" srcId="{4D570F40-C5AF-44F6-8B63-0F24B3B59151}" destId="{31280619-8446-49E6-8317-07EE97A2E3B5}" srcOrd="10" destOrd="0" presId="urn:microsoft.com/office/officeart/2005/8/layout/cycle5"/>
    <dgm:cxn modelId="{EA4E6B52-2EA9-4BD3-A7E8-62A869A7C56D}" type="presParOf" srcId="{4D570F40-C5AF-44F6-8B63-0F24B3B59151}" destId="{E8802B6C-1787-467A-BCFE-F11FE2AEB646}" srcOrd="11" destOrd="0" presId="urn:microsoft.com/office/officeart/2005/8/layout/cycle5"/>
    <dgm:cxn modelId="{651ED842-760B-4A67-B030-C9D713446A04}" type="presParOf" srcId="{4D570F40-C5AF-44F6-8B63-0F24B3B59151}" destId="{9C7BFDF5-2EEA-48A3-8E2F-ACCD7C44482A}" srcOrd="12" destOrd="0" presId="urn:microsoft.com/office/officeart/2005/8/layout/cycle5"/>
    <dgm:cxn modelId="{6FE482E6-8AE2-4B6E-A311-285A58065675}" type="presParOf" srcId="{4D570F40-C5AF-44F6-8B63-0F24B3B59151}" destId="{A4F431A8-4511-42CF-99F7-C7CCD1093AA7}" srcOrd="13" destOrd="0" presId="urn:microsoft.com/office/officeart/2005/8/layout/cycle5"/>
    <dgm:cxn modelId="{CE577823-EAA7-4018-828E-62956F08AE2E}" type="presParOf" srcId="{4D570F40-C5AF-44F6-8B63-0F24B3B59151}" destId="{12683B66-0EF9-4EA0-A1A2-A83F539C5D54}" srcOrd="14" destOrd="0" presId="urn:microsoft.com/office/officeart/2005/8/layout/cycle5"/>
    <dgm:cxn modelId="{28C9AC4E-8BFE-4085-9416-752197C55EDF}" type="presParOf" srcId="{4D570F40-C5AF-44F6-8B63-0F24B3B59151}" destId="{3AF48E3D-253A-41EE-ADE3-4B8C2073152D}" srcOrd="15" destOrd="0" presId="urn:microsoft.com/office/officeart/2005/8/layout/cycle5"/>
    <dgm:cxn modelId="{4709E5C7-1387-4B00-A834-1FBB09C1D937}" type="presParOf" srcId="{4D570F40-C5AF-44F6-8B63-0F24B3B59151}" destId="{DAE34560-5901-4CE7-B4BF-548C30A79B72}" srcOrd="16" destOrd="0" presId="urn:microsoft.com/office/officeart/2005/8/layout/cycle5"/>
    <dgm:cxn modelId="{B8D911E6-124A-4D1E-8EDD-2D4D0E3F799F}" type="presParOf" srcId="{4D570F40-C5AF-44F6-8B63-0F24B3B59151}" destId="{1A59C0E6-11D1-4413-9442-AA03012FA327}" srcOrd="17"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934BF3-80E2-4D07-BF9B-2084C9BF9B79}">
      <dsp:nvSpPr>
        <dsp:cNvPr id="0" name=""/>
        <dsp:cNvSpPr/>
      </dsp:nvSpPr>
      <dsp:spPr>
        <a:xfrm rot="5400000">
          <a:off x="6605688" y="-2872560"/>
          <a:ext cx="604373" cy="65015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smtClean="0"/>
            <a:t>Inspires </a:t>
          </a:r>
          <a:r>
            <a:rPr lang="en-US" sz="1600" b="0" i="0" kern="1200" dirty="0" err="1" smtClean="0"/>
            <a:t>DevTeam</a:t>
          </a:r>
          <a:r>
            <a:rPr lang="en-US" sz="1600" b="0" i="0" kern="1200" dirty="0" smtClean="0"/>
            <a:t> toward Product vision</a:t>
          </a:r>
          <a:endParaRPr lang="en-US" sz="1600" kern="1200" dirty="0"/>
        </a:p>
      </dsp:txBody>
      <dsp:txXfrm rot="-5400000">
        <a:off x="3657111" y="105520"/>
        <a:ext cx="6472026" cy="545367"/>
      </dsp:txXfrm>
    </dsp:sp>
    <dsp:sp modelId="{C75D5208-4D32-4E55-930A-1320AFF2999D}">
      <dsp:nvSpPr>
        <dsp:cNvPr id="0" name=""/>
        <dsp:cNvSpPr/>
      </dsp:nvSpPr>
      <dsp:spPr>
        <a:xfrm>
          <a:off x="0" y="471"/>
          <a:ext cx="3657110" cy="755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kern="1200" dirty="0" smtClean="0"/>
            <a:t>Inspiration Officer</a:t>
          </a:r>
          <a:endParaRPr lang="en-US" sz="2900" kern="1200" dirty="0"/>
        </a:p>
      </dsp:txBody>
      <dsp:txXfrm>
        <a:off x="36879" y="37350"/>
        <a:ext cx="3583352" cy="681708"/>
      </dsp:txXfrm>
    </dsp:sp>
    <dsp:sp modelId="{33BD378A-F442-4F06-897C-0CA9FE6815E8}">
      <dsp:nvSpPr>
        <dsp:cNvPr id="0" name=""/>
        <dsp:cNvSpPr/>
      </dsp:nvSpPr>
      <dsp:spPr>
        <a:xfrm rot="5400000">
          <a:off x="6605688" y="-2079320"/>
          <a:ext cx="604373" cy="65015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Create and deliver compelling strategy to realize Product Vision</a:t>
          </a:r>
          <a:endParaRPr lang="en-US" sz="1600" kern="1200" dirty="0"/>
        </a:p>
      </dsp:txBody>
      <dsp:txXfrm rot="-5400000">
        <a:off x="3657111" y="898760"/>
        <a:ext cx="6472026" cy="545367"/>
      </dsp:txXfrm>
    </dsp:sp>
    <dsp:sp modelId="{7A9691FD-A8DC-4BD6-9DD8-7A1B8A3116F9}">
      <dsp:nvSpPr>
        <dsp:cNvPr id="0" name=""/>
        <dsp:cNvSpPr/>
      </dsp:nvSpPr>
      <dsp:spPr>
        <a:xfrm>
          <a:off x="0" y="793711"/>
          <a:ext cx="3657110" cy="755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kern="1200" dirty="0" smtClean="0"/>
            <a:t>Strategic Enabler</a:t>
          </a:r>
          <a:endParaRPr lang="en-US" sz="2900" kern="1200" dirty="0"/>
        </a:p>
      </dsp:txBody>
      <dsp:txXfrm>
        <a:off x="36879" y="830590"/>
        <a:ext cx="3583352" cy="681708"/>
      </dsp:txXfrm>
    </dsp:sp>
    <dsp:sp modelId="{F2B8E9A1-CDD4-4F28-B2CF-3959B0F059BF}">
      <dsp:nvSpPr>
        <dsp:cNvPr id="0" name=""/>
        <dsp:cNvSpPr/>
      </dsp:nvSpPr>
      <dsp:spPr>
        <a:xfrm rot="5400000">
          <a:off x="6605688" y="-1286080"/>
          <a:ext cx="604373" cy="65015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Optimize overall system</a:t>
          </a:r>
          <a:endParaRPr lang="en-US" sz="1600" kern="1200" dirty="0"/>
        </a:p>
        <a:p>
          <a:pPr marL="171450" lvl="1" indent="-171450" algn="l" defTabSz="711200">
            <a:lnSpc>
              <a:spcPct val="90000"/>
            </a:lnSpc>
            <a:spcBef>
              <a:spcPct val="0"/>
            </a:spcBef>
            <a:spcAft>
              <a:spcPct val="15000"/>
            </a:spcAft>
            <a:buChar char="••"/>
          </a:pPr>
          <a:r>
            <a:rPr lang="en-US" sz="1600" kern="1200" dirty="0" smtClean="0"/>
            <a:t>Collaborate with related products</a:t>
          </a:r>
          <a:endParaRPr lang="en-US" sz="1600" kern="1200" dirty="0"/>
        </a:p>
      </dsp:txBody>
      <dsp:txXfrm rot="-5400000">
        <a:off x="3657111" y="1692000"/>
        <a:ext cx="6472026" cy="545367"/>
      </dsp:txXfrm>
    </dsp:sp>
    <dsp:sp modelId="{2E204552-F38E-4804-A615-CD5A15DADAFB}">
      <dsp:nvSpPr>
        <dsp:cNvPr id="0" name=""/>
        <dsp:cNvSpPr/>
      </dsp:nvSpPr>
      <dsp:spPr>
        <a:xfrm>
          <a:off x="0" y="1586950"/>
          <a:ext cx="3657110" cy="755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kern="1200" dirty="0" smtClean="0"/>
            <a:t>Portfolio Collaborator</a:t>
          </a:r>
          <a:endParaRPr lang="en-US" sz="2900" kern="1200" dirty="0"/>
        </a:p>
      </dsp:txBody>
      <dsp:txXfrm>
        <a:off x="36879" y="1623829"/>
        <a:ext cx="3583352" cy="681708"/>
      </dsp:txXfrm>
    </dsp:sp>
    <dsp:sp modelId="{3DC90559-ED33-41D4-9A9B-52828AF85CBD}">
      <dsp:nvSpPr>
        <dsp:cNvPr id="0" name=""/>
        <dsp:cNvSpPr/>
      </dsp:nvSpPr>
      <dsp:spPr>
        <a:xfrm rot="5400000">
          <a:off x="6605688" y="-492840"/>
          <a:ext cx="604373" cy="65015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Keep Product Backlog healthy</a:t>
          </a:r>
          <a:endParaRPr lang="en-US" sz="1600" kern="1200" dirty="0"/>
        </a:p>
      </dsp:txBody>
      <dsp:txXfrm rot="-5400000">
        <a:off x="3657111" y="2485240"/>
        <a:ext cx="6472026" cy="545367"/>
      </dsp:txXfrm>
    </dsp:sp>
    <dsp:sp modelId="{D448FD49-802D-475B-996A-A97AF3736C22}">
      <dsp:nvSpPr>
        <dsp:cNvPr id="0" name=""/>
        <dsp:cNvSpPr/>
      </dsp:nvSpPr>
      <dsp:spPr>
        <a:xfrm>
          <a:off x="0" y="2380190"/>
          <a:ext cx="3657110" cy="755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kern="1200" dirty="0" smtClean="0"/>
            <a:t>Risk/Reward Balancer</a:t>
          </a:r>
          <a:endParaRPr lang="en-US" sz="2900" kern="1200" dirty="0"/>
        </a:p>
      </dsp:txBody>
      <dsp:txXfrm>
        <a:off x="36879" y="2417069"/>
        <a:ext cx="3583352" cy="681708"/>
      </dsp:txXfrm>
    </dsp:sp>
    <dsp:sp modelId="{63C2395F-D9AE-4DA5-8578-7B9D8BC80D02}">
      <dsp:nvSpPr>
        <dsp:cNvPr id="0" name=""/>
        <dsp:cNvSpPr/>
      </dsp:nvSpPr>
      <dsp:spPr>
        <a:xfrm rot="5400000">
          <a:off x="6605688" y="300399"/>
          <a:ext cx="604373" cy="65015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Study market on continuous basis</a:t>
          </a:r>
          <a:endParaRPr lang="en-US" sz="1600" kern="1200" dirty="0"/>
        </a:p>
        <a:p>
          <a:pPr marL="171450" lvl="1" indent="-171450" algn="l" defTabSz="711200">
            <a:lnSpc>
              <a:spcPct val="90000"/>
            </a:lnSpc>
            <a:spcBef>
              <a:spcPct val="0"/>
            </a:spcBef>
            <a:spcAft>
              <a:spcPct val="15000"/>
            </a:spcAft>
            <a:buChar char="••"/>
          </a:pPr>
          <a:r>
            <a:rPr lang="en-US" sz="1600" kern="1200" dirty="0" smtClean="0"/>
            <a:t>Incorporate learnings into product roadmap</a:t>
          </a:r>
          <a:endParaRPr lang="en-US" sz="1600" kern="1200" dirty="0"/>
        </a:p>
      </dsp:txBody>
      <dsp:txXfrm rot="-5400000">
        <a:off x="3657111" y="3278480"/>
        <a:ext cx="6472026" cy="545367"/>
      </dsp:txXfrm>
    </dsp:sp>
    <dsp:sp modelId="{59C6EFB1-AB90-4180-B437-B4824CB995A0}">
      <dsp:nvSpPr>
        <dsp:cNvPr id="0" name=""/>
        <dsp:cNvSpPr/>
      </dsp:nvSpPr>
      <dsp:spPr>
        <a:xfrm>
          <a:off x="0" y="3173430"/>
          <a:ext cx="3657110" cy="755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kern="1200" dirty="0" smtClean="0"/>
            <a:t>Continuous Learner</a:t>
          </a:r>
          <a:endParaRPr lang="en-US" sz="2900" kern="1200" dirty="0"/>
        </a:p>
      </dsp:txBody>
      <dsp:txXfrm>
        <a:off x="36879" y="3210309"/>
        <a:ext cx="3583352" cy="681708"/>
      </dsp:txXfrm>
    </dsp:sp>
    <dsp:sp modelId="{D95DB760-A30D-4797-AA5E-37E7F4B86F83}">
      <dsp:nvSpPr>
        <dsp:cNvPr id="0" name=""/>
        <dsp:cNvSpPr/>
      </dsp:nvSpPr>
      <dsp:spPr>
        <a:xfrm rot="5400000">
          <a:off x="6605688" y="1093638"/>
          <a:ext cx="604373" cy="65015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Optimize value delivered on continuous basis to keep sustainable pace</a:t>
          </a:r>
          <a:endParaRPr lang="en-US" sz="1600" kern="1200" dirty="0"/>
        </a:p>
      </dsp:txBody>
      <dsp:txXfrm rot="-5400000">
        <a:off x="3657111" y="4071719"/>
        <a:ext cx="6472026" cy="545367"/>
      </dsp:txXfrm>
    </dsp:sp>
    <dsp:sp modelId="{33C4C25E-F4C6-4328-AEF2-828E49438EF5}">
      <dsp:nvSpPr>
        <dsp:cNvPr id="0" name=""/>
        <dsp:cNvSpPr/>
      </dsp:nvSpPr>
      <dsp:spPr>
        <a:xfrm>
          <a:off x="0" y="3966670"/>
          <a:ext cx="3657110" cy="755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kern="1200" dirty="0" smtClean="0"/>
            <a:t>Value Optimizer</a:t>
          </a:r>
          <a:endParaRPr lang="en-US" sz="2900" kern="1200" dirty="0"/>
        </a:p>
      </dsp:txBody>
      <dsp:txXfrm>
        <a:off x="36879" y="4003549"/>
        <a:ext cx="3583352" cy="681708"/>
      </dsp:txXfrm>
    </dsp:sp>
    <dsp:sp modelId="{D8699557-FE97-44A6-85E1-103161F1ADC5}">
      <dsp:nvSpPr>
        <dsp:cNvPr id="0" name=""/>
        <dsp:cNvSpPr/>
      </dsp:nvSpPr>
      <dsp:spPr>
        <a:xfrm rot="5400000">
          <a:off x="6605688" y="1886878"/>
          <a:ext cx="604373" cy="65015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Assume responsibility of action and performance of the team </a:t>
          </a:r>
          <a:endParaRPr lang="en-US" sz="1600" kern="1200" dirty="0"/>
        </a:p>
      </dsp:txBody>
      <dsp:txXfrm rot="-5400000">
        <a:off x="3657111" y="4864959"/>
        <a:ext cx="6472026" cy="545367"/>
      </dsp:txXfrm>
    </dsp:sp>
    <dsp:sp modelId="{BAAA3F46-C1DB-4478-A593-0343EB7F0554}">
      <dsp:nvSpPr>
        <dsp:cNvPr id="0" name=""/>
        <dsp:cNvSpPr/>
      </dsp:nvSpPr>
      <dsp:spPr>
        <a:xfrm>
          <a:off x="0" y="4759910"/>
          <a:ext cx="3657110" cy="755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kern="1200" dirty="0" smtClean="0"/>
            <a:t>Stewardship</a:t>
          </a:r>
          <a:endParaRPr lang="en-US" sz="2900" kern="1200" dirty="0"/>
        </a:p>
      </dsp:txBody>
      <dsp:txXfrm>
        <a:off x="36879" y="4796789"/>
        <a:ext cx="3583352" cy="6817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037FD-3DD5-4BC8-83FF-5E94E9E96CB6}">
      <dsp:nvSpPr>
        <dsp:cNvPr id="0" name=""/>
        <dsp:cNvSpPr/>
      </dsp:nvSpPr>
      <dsp:spPr>
        <a:xfrm rot="16200000">
          <a:off x="595709" y="-595709"/>
          <a:ext cx="1766094" cy="2957512"/>
        </a:xfrm>
        <a:prstGeom prst="round1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t>Precise and </a:t>
          </a:r>
        </a:p>
        <a:p>
          <a:pPr lvl="0" algn="ctr" defTabSz="889000">
            <a:lnSpc>
              <a:spcPct val="90000"/>
            </a:lnSpc>
            <a:spcBef>
              <a:spcPct val="0"/>
            </a:spcBef>
            <a:spcAft>
              <a:spcPct val="35000"/>
            </a:spcAft>
          </a:pPr>
          <a:r>
            <a:rPr lang="en-US" sz="2000" kern="1200" dirty="0" smtClean="0"/>
            <a:t>objectively testable</a:t>
          </a:r>
          <a:endParaRPr lang="en-US" sz="2000" kern="1200" dirty="0"/>
        </a:p>
      </dsp:txBody>
      <dsp:txXfrm rot="5400000">
        <a:off x="-1" y="1"/>
        <a:ext cx="2957512" cy="1324570"/>
      </dsp:txXfrm>
    </dsp:sp>
    <dsp:sp modelId="{9B8E94C8-F6E4-40F7-BAC1-A73DB0D32768}">
      <dsp:nvSpPr>
        <dsp:cNvPr id="0" name=""/>
        <dsp:cNvSpPr/>
      </dsp:nvSpPr>
      <dsp:spPr>
        <a:xfrm>
          <a:off x="2957512" y="0"/>
          <a:ext cx="2957512" cy="1766094"/>
        </a:xfrm>
        <a:prstGeom prst="round1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t>Easy to </a:t>
          </a:r>
        </a:p>
        <a:p>
          <a:pPr lvl="0" algn="ctr" defTabSz="889000">
            <a:lnSpc>
              <a:spcPct val="90000"/>
            </a:lnSpc>
            <a:spcBef>
              <a:spcPct val="0"/>
            </a:spcBef>
            <a:spcAft>
              <a:spcPct val="35000"/>
            </a:spcAft>
          </a:pPr>
          <a:r>
            <a:rPr lang="en-US" sz="2000" kern="1200" dirty="0" smtClean="0"/>
            <a:t>Maintain</a:t>
          </a:r>
          <a:endParaRPr lang="en-US" sz="2000" kern="1200" dirty="0"/>
        </a:p>
      </dsp:txBody>
      <dsp:txXfrm>
        <a:off x="2957512" y="0"/>
        <a:ext cx="2957512" cy="1324570"/>
      </dsp:txXfrm>
    </dsp:sp>
    <dsp:sp modelId="{C6E4671D-84E4-48DE-B3E6-70A2BF1DD549}">
      <dsp:nvSpPr>
        <dsp:cNvPr id="0" name=""/>
        <dsp:cNvSpPr/>
      </dsp:nvSpPr>
      <dsp:spPr>
        <a:xfrm rot="10800000">
          <a:off x="0" y="1766094"/>
          <a:ext cx="2957512" cy="1766094"/>
        </a:xfrm>
        <a:prstGeom prst="round1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t>Flow-based Processes</a:t>
          </a:r>
          <a:endParaRPr lang="en-US" sz="2000" kern="1200" dirty="0"/>
        </a:p>
      </dsp:txBody>
      <dsp:txXfrm rot="10800000">
        <a:off x="0" y="2207617"/>
        <a:ext cx="2957512" cy="1324570"/>
      </dsp:txXfrm>
    </dsp:sp>
    <dsp:sp modelId="{7556CF4E-C94F-4BEF-8E12-0F929C6A2B57}">
      <dsp:nvSpPr>
        <dsp:cNvPr id="0" name=""/>
        <dsp:cNvSpPr/>
      </dsp:nvSpPr>
      <dsp:spPr>
        <a:xfrm rot="5400000">
          <a:off x="3553221" y="1170384"/>
          <a:ext cx="1766094" cy="2957512"/>
        </a:xfrm>
        <a:prstGeom prst="round1Rect">
          <a:avLst/>
        </a:prstGeom>
        <a:gradFill rotWithShape="0">
          <a:gsLst>
            <a:gs pos="0">
              <a:schemeClr val="accent1">
                <a:alpha val="90000"/>
                <a:hueOff val="0"/>
                <a:satOff val="0"/>
                <a:lumOff val="0"/>
                <a:alphaOff val="-40000"/>
                <a:tint val="100000"/>
                <a:shade val="100000"/>
                <a:satMod val="129999"/>
              </a:schemeClr>
            </a:gs>
            <a:gs pos="80000">
              <a:schemeClr val="accent1">
                <a:alpha val="90000"/>
                <a:hueOff val="0"/>
                <a:satOff val="0"/>
                <a:lumOff val="0"/>
                <a:alphaOff val="-40000"/>
                <a:tint val="50000"/>
                <a:shade val="100000"/>
                <a:satMod val="35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t>Written Just-in-time</a:t>
          </a:r>
          <a:endParaRPr lang="en-US" sz="2000" kern="1200" dirty="0"/>
        </a:p>
      </dsp:txBody>
      <dsp:txXfrm rot="-5400000">
        <a:off x="2957512" y="2207617"/>
        <a:ext cx="2957512" cy="1324570"/>
      </dsp:txXfrm>
    </dsp:sp>
    <dsp:sp modelId="{87663CB4-10C3-4BA2-BA18-B465D917BCAE}">
      <dsp:nvSpPr>
        <dsp:cNvPr id="0" name=""/>
        <dsp:cNvSpPr/>
      </dsp:nvSpPr>
      <dsp:spPr>
        <a:xfrm>
          <a:off x="2070258" y="1324570"/>
          <a:ext cx="1774507" cy="883047"/>
        </a:xfrm>
        <a:prstGeom prst="roundRect">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t>Agile </a:t>
          </a:r>
          <a:br>
            <a:rPr lang="en-US" sz="1800" b="1" kern="1200" dirty="0" smtClean="0"/>
          </a:br>
          <a:r>
            <a:rPr lang="en-US" sz="1800" b="1" kern="1200" dirty="0" smtClean="0"/>
            <a:t>Documentation</a:t>
          </a:r>
          <a:endParaRPr lang="en-US" sz="1800" b="1" kern="1200" dirty="0"/>
        </a:p>
      </dsp:txBody>
      <dsp:txXfrm>
        <a:off x="2113365" y="1367677"/>
        <a:ext cx="1688293" cy="796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872B4C-ED72-4707-A050-82F921DEAC28}">
      <dsp:nvSpPr>
        <dsp:cNvPr id="0" name=""/>
        <dsp:cNvSpPr/>
      </dsp:nvSpPr>
      <dsp:spPr>
        <a:xfrm>
          <a:off x="3229020" y="1895"/>
          <a:ext cx="1267466" cy="823853"/>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contrasting" dir="t">
            <a:rot lat="0" lon="0" rev="1200000"/>
          </a:lightRig>
        </a:scene3d>
        <a:sp3d/>
      </dsp:spPr>
      <dsp:style>
        <a:lnRef idx="0">
          <a:schemeClr val="accent1"/>
        </a:lnRef>
        <a:fillRef idx="3">
          <a:schemeClr val="accent1"/>
        </a:fillRef>
        <a:effectRef idx="3">
          <a:schemeClr val="accent1"/>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Business Goals</a:t>
          </a:r>
          <a:endParaRPr lang="en-US" sz="1400" kern="1200" dirty="0"/>
        </a:p>
      </dsp:txBody>
      <dsp:txXfrm>
        <a:off x="3269237" y="42112"/>
        <a:ext cx="1187032" cy="743419"/>
      </dsp:txXfrm>
    </dsp:sp>
    <dsp:sp modelId="{69039A4F-B430-4F40-BBF7-8168380B315E}">
      <dsp:nvSpPr>
        <dsp:cNvPr id="0" name=""/>
        <dsp:cNvSpPr/>
      </dsp:nvSpPr>
      <dsp:spPr>
        <a:xfrm>
          <a:off x="1921702" y="413822"/>
          <a:ext cx="3882102" cy="3882102"/>
        </a:xfrm>
        <a:custGeom>
          <a:avLst/>
          <a:gdLst/>
          <a:ahLst/>
          <a:cxnLst/>
          <a:rect l="0" t="0" r="0" b="0"/>
          <a:pathLst>
            <a:path>
              <a:moveTo>
                <a:pt x="2734241" y="169461"/>
              </a:moveTo>
              <a:arcTo wR="1941051" hR="1941051" stAng="17647165" swAng="924080"/>
            </a:path>
          </a:pathLst>
        </a:custGeom>
        <a:noFill/>
        <a:ln w="19050" cap="flat" cmpd="sng" algn="ctr">
          <a:solidFill>
            <a:schemeClr val="accent1"/>
          </a:solidFill>
          <a:prstDash val="solid"/>
          <a:miter lim="800000"/>
          <a:tailEnd type="arrow"/>
        </a:ln>
        <a:effectLst/>
        <a:scene3d>
          <a:camera prst="orthographicFront">
            <a:rot lat="0" lon="0" rev="0"/>
          </a:camera>
          <a:lightRig rig="contrasting" dir="t">
            <a:rot lat="0" lon="0" rev="1200000"/>
          </a:lightRig>
        </a:scene3d>
        <a:sp3d z="-110000"/>
      </dsp:spPr>
      <dsp:style>
        <a:lnRef idx="3">
          <a:schemeClr val="accent1"/>
        </a:lnRef>
        <a:fillRef idx="0">
          <a:schemeClr val="accent1"/>
        </a:fillRef>
        <a:effectRef idx="2">
          <a:schemeClr val="accent1"/>
        </a:effectRef>
        <a:fontRef idx="minor">
          <a:schemeClr val="tx1"/>
        </a:fontRef>
      </dsp:style>
    </dsp:sp>
    <dsp:sp modelId="{4FED3122-A095-45B3-8190-A7B54DA0BB03}">
      <dsp:nvSpPr>
        <dsp:cNvPr id="0" name=""/>
        <dsp:cNvSpPr/>
      </dsp:nvSpPr>
      <dsp:spPr>
        <a:xfrm>
          <a:off x="4910020" y="972421"/>
          <a:ext cx="1267466" cy="823853"/>
        </a:xfrm>
        <a:prstGeom prst="round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Scope</a:t>
          </a:r>
        </a:p>
        <a:p>
          <a:pPr lvl="0" algn="ctr" defTabSz="622300">
            <a:lnSpc>
              <a:spcPct val="90000"/>
            </a:lnSpc>
            <a:spcBef>
              <a:spcPct val="0"/>
            </a:spcBef>
            <a:spcAft>
              <a:spcPct val="35000"/>
            </a:spcAft>
          </a:pPr>
          <a:r>
            <a:rPr lang="en-US" sz="1200" kern="1200" dirty="0" smtClean="0"/>
            <a:t>(User Stories)</a:t>
          </a:r>
          <a:endParaRPr lang="en-US" sz="1200" kern="1200" dirty="0"/>
        </a:p>
      </dsp:txBody>
      <dsp:txXfrm>
        <a:off x="4950237" y="1012638"/>
        <a:ext cx="1187032" cy="743419"/>
      </dsp:txXfrm>
    </dsp:sp>
    <dsp:sp modelId="{5A4ED8F5-FE86-4757-9239-9325A3503D71}">
      <dsp:nvSpPr>
        <dsp:cNvPr id="0" name=""/>
        <dsp:cNvSpPr/>
      </dsp:nvSpPr>
      <dsp:spPr>
        <a:xfrm>
          <a:off x="1921702" y="413822"/>
          <a:ext cx="3882102" cy="3882102"/>
        </a:xfrm>
        <a:custGeom>
          <a:avLst/>
          <a:gdLst/>
          <a:ahLst/>
          <a:cxnLst/>
          <a:rect l="0" t="0" r="0" b="0"/>
          <a:pathLst>
            <a:path>
              <a:moveTo>
                <a:pt x="3851845" y="1599664"/>
              </a:moveTo>
              <a:arcTo wR="1941051" hR="1941051" stAng="20992216" swAng="1215567"/>
            </a:path>
          </a:pathLst>
        </a:custGeom>
        <a:noFill/>
        <a:ln w="19050" cap="flat" cmpd="sng" algn="ctr">
          <a:solidFill>
            <a:schemeClr val="accent3"/>
          </a:solidFill>
          <a:prstDash val="solid"/>
          <a:miter lim="800000"/>
          <a:tailEnd type="arrow"/>
        </a:ln>
        <a:effectLst/>
        <a:scene3d>
          <a:camera prst="orthographicFront">
            <a:rot lat="0" lon="0" rev="0"/>
          </a:camera>
          <a:lightRig rig="contrasting" dir="t">
            <a:rot lat="0" lon="0" rev="1200000"/>
          </a:lightRig>
        </a:scene3d>
        <a:sp3d z="-110000"/>
      </dsp:spPr>
      <dsp:style>
        <a:lnRef idx="3">
          <a:schemeClr val="accent3"/>
        </a:lnRef>
        <a:fillRef idx="0">
          <a:schemeClr val="accent3"/>
        </a:fillRef>
        <a:effectRef idx="2">
          <a:schemeClr val="accent3"/>
        </a:effectRef>
        <a:fontRef idx="minor">
          <a:schemeClr val="tx1"/>
        </a:fontRef>
      </dsp:style>
    </dsp:sp>
    <dsp:sp modelId="{E4B57843-29C2-4B25-AC9D-C88A75B1D62C}">
      <dsp:nvSpPr>
        <dsp:cNvPr id="0" name=""/>
        <dsp:cNvSpPr/>
      </dsp:nvSpPr>
      <dsp:spPr>
        <a:xfrm>
          <a:off x="4910020" y="2913472"/>
          <a:ext cx="1267466" cy="823853"/>
        </a:xfrm>
        <a:prstGeom prst="round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Key Examples</a:t>
          </a:r>
          <a:endParaRPr lang="en-US" sz="1400" kern="1200" dirty="0"/>
        </a:p>
      </dsp:txBody>
      <dsp:txXfrm>
        <a:off x="4950237" y="2953689"/>
        <a:ext cx="1187032" cy="743419"/>
      </dsp:txXfrm>
    </dsp:sp>
    <dsp:sp modelId="{D3D459A3-4CD7-492D-A59B-404D3D98E5CB}">
      <dsp:nvSpPr>
        <dsp:cNvPr id="0" name=""/>
        <dsp:cNvSpPr/>
      </dsp:nvSpPr>
      <dsp:spPr>
        <a:xfrm>
          <a:off x="1921702" y="413822"/>
          <a:ext cx="3882102" cy="3882102"/>
        </a:xfrm>
        <a:custGeom>
          <a:avLst/>
          <a:gdLst/>
          <a:ahLst/>
          <a:cxnLst/>
          <a:rect l="0" t="0" r="0" b="0"/>
          <a:pathLst>
            <a:path>
              <a:moveTo>
                <a:pt x="3176254" y="3438366"/>
              </a:moveTo>
              <a:arcTo wR="1941051" hR="1941051" stAng="3028755" swAng="924080"/>
            </a:path>
          </a:pathLst>
        </a:custGeom>
        <a:noFill/>
        <a:ln w="19050" cap="flat" cmpd="sng" algn="ctr">
          <a:solidFill>
            <a:schemeClr val="accent4"/>
          </a:solidFill>
          <a:prstDash val="solid"/>
          <a:miter lim="800000"/>
          <a:tailEnd type="arrow"/>
        </a:ln>
        <a:effectLst/>
        <a:scene3d>
          <a:camera prst="orthographicFront">
            <a:rot lat="0" lon="0" rev="0"/>
          </a:camera>
          <a:lightRig rig="contrasting" dir="t">
            <a:rot lat="0" lon="0" rev="1200000"/>
          </a:lightRig>
        </a:scene3d>
        <a:sp3d z="-110000"/>
      </dsp:spPr>
      <dsp:style>
        <a:lnRef idx="3">
          <a:schemeClr val="accent4"/>
        </a:lnRef>
        <a:fillRef idx="0">
          <a:schemeClr val="accent4"/>
        </a:fillRef>
        <a:effectRef idx="2">
          <a:schemeClr val="accent4"/>
        </a:effectRef>
        <a:fontRef idx="minor">
          <a:schemeClr val="tx1"/>
        </a:fontRef>
      </dsp:style>
    </dsp:sp>
    <dsp:sp modelId="{EEA4C874-E3C4-4BC2-AB31-7C39900CD243}">
      <dsp:nvSpPr>
        <dsp:cNvPr id="0" name=""/>
        <dsp:cNvSpPr/>
      </dsp:nvSpPr>
      <dsp:spPr>
        <a:xfrm>
          <a:off x="3229020" y="3883998"/>
          <a:ext cx="1267466" cy="823853"/>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Specification with Examples</a:t>
          </a:r>
          <a:endParaRPr lang="en-US" sz="1400" kern="1200" dirty="0"/>
        </a:p>
      </dsp:txBody>
      <dsp:txXfrm>
        <a:off x="3269237" y="3924215"/>
        <a:ext cx="1187032" cy="743419"/>
      </dsp:txXfrm>
    </dsp:sp>
    <dsp:sp modelId="{E8802B6C-1787-467A-BCFE-F11FE2AEB646}">
      <dsp:nvSpPr>
        <dsp:cNvPr id="0" name=""/>
        <dsp:cNvSpPr/>
      </dsp:nvSpPr>
      <dsp:spPr>
        <a:xfrm>
          <a:off x="1921702" y="413822"/>
          <a:ext cx="3882102" cy="3882102"/>
        </a:xfrm>
        <a:custGeom>
          <a:avLst/>
          <a:gdLst/>
          <a:ahLst/>
          <a:cxnLst/>
          <a:rect l="0" t="0" r="0" b="0"/>
          <a:pathLst>
            <a:path>
              <a:moveTo>
                <a:pt x="1147860" y="3712640"/>
              </a:moveTo>
              <a:arcTo wR="1941051" hR="1941051" stAng="6847165" swAng="924080"/>
            </a:path>
          </a:pathLst>
        </a:custGeom>
        <a:noFill/>
        <a:ln w="19050" cap="flat" cmpd="sng" algn="ctr">
          <a:solidFill>
            <a:schemeClr val="accent5"/>
          </a:solidFill>
          <a:prstDash val="solid"/>
          <a:miter lim="800000"/>
          <a:tailEnd type="arrow"/>
        </a:ln>
        <a:effectLst/>
        <a:scene3d>
          <a:camera prst="orthographicFront">
            <a:rot lat="0" lon="0" rev="0"/>
          </a:camera>
          <a:lightRig rig="contrasting" dir="t">
            <a:rot lat="0" lon="0" rev="1200000"/>
          </a:lightRig>
        </a:scene3d>
        <a:sp3d z="-110000"/>
      </dsp:spPr>
      <dsp:style>
        <a:lnRef idx="3">
          <a:schemeClr val="accent5"/>
        </a:lnRef>
        <a:fillRef idx="0">
          <a:schemeClr val="accent5"/>
        </a:fillRef>
        <a:effectRef idx="2">
          <a:schemeClr val="accent5"/>
        </a:effectRef>
        <a:fontRef idx="minor">
          <a:schemeClr val="tx1"/>
        </a:fontRef>
      </dsp:style>
    </dsp:sp>
    <dsp:sp modelId="{9C7BFDF5-2EEA-48A3-8E2F-ACCD7C44482A}">
      <dsp:nvSpPr>
        <dsp:cNvPr id="0" name=""/>
        <dsp:cNvSpPr/>
      </dsp:nvSpPr>
      <dsp:spPr>
        <a:xfrm>
          <a:off x="1548021" y="2913472"/>
          <a:ext cx="1267466" cy="823853"/>
        </a:xfrm>
        <a:prstGeom prst="roundRect">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Executable Specification</a:t>
          </a:r>
          <a:endParaRPr lang="en-US" sz="1400" kern="1200" dirty="0"/>
        </a:p>
      </dsp:txBody>
      <dsp:txXfrm>
        <a:off x="1588238" y="2953689"/>
        <a:ext cx="1187032" cy="743419"/>
      </dsp:txXfrm>
    </dsp:sp>
    <dsp:sp modelId="{12683B66-0EF9-4EA0-A1A2-A83F539C5D54}">
      <dsp:nvSpPr>
        <dsp:cNvPr id="0" name=""/>
        <dsp:cNvSpPr/>
      </dsp:nvSpPr>
      <dsp:spPr>
        <a:xfrm>
          <a:off x="1921702" y="413822"/>
          <a:ext cx="3882102" cy="3882102"/>
        </a:xfrm>
        <a:custGeom>
          <a:avLst/>
          <a:gdLst/>
          <a:ahLst/>
          <a:cxnLst/>
          <a:rect l="0" t="0" r="0" b="0"/>
          <a:pathLst>
            <a:path>
              <a:moveTo>
                <a:pt x="30256" y="2282438"/>
              </a:moveTo>
              <a:arcTo wR="1941051" hR="1941051" stAng="10192216" swAng="1215567"/>
            </a:path>
          </a:pathLst>
        </a:custGeom>
        <a:noFill/>
        <a:ln w="19050" cap="flat" cmpd="sng" algn="ctr">
          <a:solidFill>
            <a:schemeClr val="accent6"/>
          </a:solidFill>
          <a:prstDash val="solid"/>
          <a:miter lim="800000"/>
          <a:tailEnd type="arrow"/>
        </a:ln>
        <a:effectLst/>
        <a:scene3d>
          <a:camera prst="orthographicFront">
            <a:rot lat="0" lon="0" rev="0"/>
          </a:camera>
          <a:lightRig rig="contrasting" dir="t">
            <a:rot lat="0" lon="0" rev="1200000"/>
          </a:lightRig>
        </a:scene3d>
        <a:sp3d z="-110000"/>
      </dsp:spPr>
      <dsp:style>
        <a:lnRef idx="3">
          <a:schemeClr val="accent6"/>
        </a:lnRef>
        <a:fillRef idx="0">
          <a:schemeClr val="accent6"/>
        </a:fillRef>
        <a:effectRef idx="2">
          <a:schemeClr val="accent6"/>
        </a:effectRef>
        <a:fontRef idx="minor">
          <a:schemeClr val="tx1"/>
        </a:fontRef>
      </dsp:style>
    </dsp:sp>
    <dsp:sp modelId="{3AF48E3D-253A-41EE-ADE3-4B8C2073152D}">
      <dsp:nvSpPr>
        <dsp:cNvPr id="0" name=""/>
        <dsp:cNvSpPr/>
      </dsp:nvSpPr>
      <dsp:spPr>
        <a:xfrm>
          <a:off x="1548021" y="972421"/>
          <a:ext cx="1267466" cy="823853"/>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Living Documents</a:t>
          </a:r>
          <a:endParaRPr lang="en-US" sz="1400" kern="1200" dirty="0"/>
        </a:p>
      </dsp:txBody>
      <dsp:txXfrm>
        <a:off x="1588238" y="1012638"/>
        <a:ext cx="1187032" cy="743419"/>
      </dsp:txXfrm>
    </dsp:sp>
    <dsp:sp modelId="{1A59C0E6-11D1-4413-9442-AA03012FA327}">
      <dsp:nvSpPr>
        <dsp:cNvPr id="0" name=""/>
        <dsp:cNvSpPr/>
      </dsp:nvSpPr>
      <dsp:spPr>
        <a:xfrm>
          <a:off x="1921702" y="413822"/>
          <a:ext cx="3882102" cy="3882102"/>
        </a:xfrm>
        <a:custGeom>
          <a:avLst/>
          <a:gdLst/>
          <a:ahLst/>
          <a:cxnLst/>
          <a:rect l="0" t="0" r="0" b="0"/>
          <a:pathLst>
            <a:path>
              <a:moveTo>
                <a:pt x="705848" y="443735"/>
              </a:moveTo>
              <a:arcTo wR="1941051" hR="1941051" stAng="13828755" swAng="924080"/>
            </a:path>
          </a:pathLst>
        </a:custGeom>
        <a:noFill/>
        <a:ln w="19050" cap="flat" cmpd="sng" algn="ctr">
          <a:solidFill>
            <a:schemeClr val="accent2"/>
          </a:solidFill>
          <a:prstDash val="solid"/>
          <a:miter lim="800000"/>
          <a:tailEnd type="arrow"/>
        </a:ln>
        <a:effectLst/>
        <a:scene3d>
          <a:camera prst="orthographicFront">
            <a:rot lat="0" lon="0" rev="0"/>
          </a:camera>
          <a:lightRig rig="contrasting" dir="t">
            <a:rot lat="0" lon="0" rev="1200000"/>
          </a:lightRig>
        </a:scene3d>
        <a:sp3d z="-110000"/>
      </dsp:spPr>
      <dsp:style>
        <a:lnRef idx="3">
          <a:schemeClr val="accent2"/>
        </a:lnRef>
        <a:fillRef idx="0">
          <a:schemeClr val="accent2"/>
        </a:fillRef>
        <a:effectRef idx="2">
          <a:schemeClr val="accent2"/>
        </a:effectRef>
        <a:fontRef idx="minor">
          <a:schemeClr val="tx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F5DCB-D8C4-4DE0-8A04-11127EBD9EEB}" type="datetimeFigureOut">
              <a:rPr lang="en-US" smtClean="0"/>
              <a:t>6/9/2020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1D6BEA-2769-4FC6-812A-9A24DDE4543D}" type="slidenum">
              <a:rPr lang="en-US" smtClean="0"/>
              <a:t>‹#›</a:t>
            </a:fld>
            <a:endParaRPr lang="en-US"/>
          </a:p>
        </p:txBody>
      </p:sp>
    </p:spTree>
    <p:extLst>
      <p:ext uri="{BB962C8B-B14F-4D97-AF65-F5344CB8AC3E}">
        <p14:creationId xmlns:p14="http://schemas.microsoft.com/office/powerpoint/2010/main" val="399282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xfrm>
            <a:off x="381000" y="685800"/>
            <a:ext cx="6096000" cy="3429000"/>
          </a:xfrm>
          <a:prstGeom prst="rect">
            <a:avLst/>
          </a:prstGeom>
        </p:spPr>
        <p:txBody>
          <a:bodyPr/>
          <a:lstStyle/>
          <a:p>
            <a:endParaRPr/>
          </a:p>
        </p:txBody>
      </p:sp>
      <p:sp>
        <p:nvSpPr>
          <p:cNvPr id="379" name="Shape 37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147490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Speaker Notes</a:t>
            </a:r>
          </a:p>
          <a:p>
            <a:pPr lvl="0">
              <a:spcBef>
                <a:spcPts val="0"/>
              </a:spcBef>
              <a:buNone/>
            </a:pPr>
            <a:endParaRPr lang="en-US" dirty="0" smtClean="0"/>
          </a:p>
          <a:p>
            <a:pPr lvl="0">
              <a:spcBef>
                <a:spcPts val="0"/>
              </a:spcBef>
              <a:buNone/>
            </a:pPr>
            <a:r>
              <a:rPr lang="en-US" dirty="0" smtClean="0"/>
              <a:t>One of the last meeting of</a:t>
            </a:r>
            <a:r>
              <a:rPr lang="en-US" baseline="0" dirty="0" smtClean="0"/>
              <a:t> a Sprint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Conducted at last day of the current Sprint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Goal: </a:t>
            </a:r>
            <a:r>
              <a:rPr lang="en-US" sz="1200" b="0" i="0" u="none" strike="noStrike" kern="1200" cap="none" dirty="0" smtClean="0">
                <a:solidFill>
                  <a:schemeClr val="tx1"/>
                </a:solidFill>
                <a:effectLst/>
                <a:latin typeface="Calibri"/>
                <a:ea typeface="Calibri"/>
                <a:cs typeface="Calibri"/>
                <a:sym typeface="Calibri"/>
              </a:rPr>
              <a:t>inspect the Increment and adapt the Product Backlog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smtClean="0">
                <a:solidFill>
                  <a:schemeClr val="tx1"/>
                </a:solidFill>
                <a:effectLst/>
                <a:latin typeface="Calibri"/>
                <a:ea typeface="Calibri"/>
                <a:cs typeface="Calibri"/>
                <a:sym typeface="Calibri"/>
              </a:rPr>
              <a:t>Attendees collaborate on the next things that could be done to optimize value</a:t>
            </a:r>
            <a:br>
              <a:rPr lang="en-US" sz="1200" b="0" i="0" u="none" strike="noStrike" kern="1200" cap="none" dirty="0" smtClean="0">
                <a:solidFill>
                  <a:schemeClr val="tx1"/>
                </a:solidFill>
                <a:effectLst/>
                <a:latin typeface="Calibri"/>
                <a:ea typeface="Calibri"/>
                <a:cs typeface="Calibri"/>
                <a:sym typeface="Calibri"/>
              </a:rPr>
            </a:br>
            <a:r>
              <a:rPr lang="en-US" sz="1200" b="0" i="0" u="none" strike="noStrike" kern="1200" cap="none" dirty="0" smtClean="0">
                <a:solidFill>
                  <a:schemeClr val="tx1"/>
                </a:solidFill>
                <a:effectLst/>
                <a:latin typeface="Calibri"/>
                <a:ea typeface="Calibri"/>
                <a:cs typeface="Calibri"/>
                <a:sym typeface="Calibri"/>
              </a:rPr>
              <a:t>It is not a status meeting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smtClean="0">
                <a:solidFill>
                  <a:schemeClr val="tx1"/>
                </a:solidFill>
                <a:effectLst/>
                <a:latin typeface="Calibri"/>
                <a:ea typeface="Calibri"/>
                <a:cs typeface="Calibri"/>
                <a:sym typeface="Calibri"/>
              </a:rPr>
              <a:t>The SM ensures that the event takes place and that attendants understand its purpose</a:t>
            </a:r>
            <a:endParaRPr lang="en-US" baseline="0" dirty="0" smtClean="0"/>
          </a:p>
          <a:p>
            <a:pPr lvl="0">
              <a:spcBef>
                <a:spcPts val="0"/>
              </a:spcBef>
              <a:buNone/>
            </a:pPr>
            <a:r>
              <a:rPr lang="en-US" baseline="0" dirty="0" smtClean="0"/>
              <a:t>The PO represents the team and </a:t>
            </a:r>
            <a:r>
              <a:rPr lang="en-US" baseline="0" dirty="0" err="1" smtClean="0"/>
              <a:t>devTeam</a:t>
            </a:r>
            <a:r>
              <a:rPr lang="en-US" baseline="0" dirty="0" smtClean="0"/>
              <a:t> demonstrates the increment</a:t>
            </a:r>
          </a:p>
          <a:p>
            <a:pPr lvl="0">
              <a:spcBef>
                <a:spcPts val="0"/>
              </a:spcBef>
              <a:buNone/>
            </a:pPr>
            <a:r>
              <a:rPr lang="en-US" baseline="0" dirty="0" smtClean="0"/>
              <a:t>The PO decides what to demonstrate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smtClean="0">
                <a:solidFill>
                  <a:schemeClr val="tx1"/>
                </a:solidFill>
                <a:effectLst/>
                <a:latin typeface="Calibri"/>
                <a:ea typeface="Calibri"/>
                <a:cs typeface="Calibri"/>
                <a:sym typeface="Calibri"/>
              </a:rPr>
              <a:t>The PO explains what Product Backlog items have been “Done” and what has not been “Done” and future plans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smtClean="0">
                <a:solidFill>
                  <a:schemeClr val="tx1"/>
                </a:solidFill>
                <a:effectLst/>
                <a:latin typeface="Calibri"/>
                <a:ea typeface="Calibri"/>
                <a:cs typeface="Calibri"/>
                <a:sym typeface="Calibri"/>
              </a:rPr>
              <a:t>The </a:t>
            </a:r>
            <a:r>
              <a:rPr lang="en-US" sz="1200" b="0" i="0" u="none" strike="noStrike" kern="1200" cap="none" dirty="0" err="1" smtClean="0">
                <a:solidFill>
                  <a:schemeClr val="tx1"/>
                </a:solidFill>
                <a:effectLst/>
                <a:latin typeface="Calibri"/>
                <a:ea typeface="Calibri"/>
                <a:cs typeface="Calibri"/>
                <a:sym typeface="Calibri"/>
              </a:rPr>
              <a:t>DevTeam</a:t>
            </a:r>
            <a:r>
              <a:rPr lang="en-US" sz="1200" b="0" i="0" u="none" strike="noStrike" kern="1200" cap="none" dirty="0" smtClean="0">
                <a:solidFill>
                  <a:schemeClr val="tx1"/>
                </a:solidFill>
                <a:effectLst/>
                <a:latin typeface="Calibri"/>
                <a:ea typeface="Calibri"/>
                <a:cs typeface="Calibri"/>
                <a:sym typeface="Calibri"/>
              </a:rPr>
              <a:t> discusses what went well during the Sprint, what problems it ran into, and how those problems were solved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err="1" smtClean="0">
                <a:solidFill>
                  <a:schemeClr val="tx1"/>
                </a:solidFill>
                <a:effectLst/>
                <a:latin typeface="Calibri"/>
                <a:ea typeface="Calibri"/>
                <a:cs typeface="Calibri"/>
                <a:sym typeface="Calibri"/>
              </a:rPr>
              <a:t>DevTeam</a:t>
            </a:r>
            <a:r>
              <a:rPr lang="en-US" sz="1200" b="0" i="0" u="none" strike="noStrike" kern="1200" cap="none" dirty="0" smtClean="0">
                <a:solidFill>
                  <a:schemeClr val="tx1"/>
                </a:solidFill>
                <a:effectLst/>
                <a:latin typeface="Calibri"/>
                <a:ea typeface="Calibri"/>
                <a:cs typeface="Calibri"/>
                <a:sym typeface="Calibri"/>
              </a:rPr>
              <a:t> does demonstration of increment</a:t>
            </a:r>
          </a:p>
          <a:p>
            <a:pPr lvl="0">
              <a:spcBef>
                <a:spcPts val="0"/>
              </a:spcBef>
              <a:buNone/>
            </a:pPr>
            <a:r>
              <a:rPr lang="en-US" baseline="0" dirty="0" smtClean="0"/>
              <a:t>Team collects feedback from stakeholders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Participants may </a:t>
            </a:r>
            <a:r>
              <a:rPr lang="en-US" sz="1200" b="0" i="0" u="none" strike="noStrike" kern="1200" cap="none" baseline="0" dirty="0" smtClean="0">
                <a:solidFill>
                  <a:schemeClr val="tx1"/>
                </a:solidFill>
                <a:effectLst/>
                <a:latin typeface="Calibri"/>
                <a:cs typeface="Calibri"/>
                <a:sym typeface="Calibri"/>
              </a:rPr>
              <a:t>r</a:t>
            </a:r>
            <a:r>
              <a:rPr lang="en-US" sz="1200" b="0" i="0" u="none" strike="noStrike" kern="1200" cap="none" dirty="0" smtClean="0">
                <a:solidFill>
                  <a:schemeClr val="tx1"/>
                </a:solidFill>
                <a:effectLst/>
                <a:latin typeface="Calibri"/>
                <a:ea typeface="Calibri"/>
                <a:cs typeface="Calibri"/>
                <a:sym typeface="Calibri"/>
              </a:rPr>
              <a:t>eview of the timeline, budget, potential capabilities, and marketplace for the next anticipated release of the product.</a:t>
            </a:r>
          </a:p>
          <a:p>
            <a:pPr lvl="0">
              <a:spcBef>
                <a:spcPts val="0"/>
              </a:spcBef>
              <a:buNone/>
            </a:pPr>
            <a:endParaRPr lang="en-US" baseline="0" dirty="0" smtClean="0"/>
          </a:p>
          <a:p>
            <a:pPr lvl="0">
              <a:spcBef>
                <a:spcPts val="0"/>
              </a:spcBef>
              <a:buNone/>
            </a:pPr>
            <a:endParaRPr lang="en-US" dirty="0" smtClean="0"/>
          </a:p>
        </p:txBody>
      </p:sp>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4660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Speaker Notes</a:t>
            </a:r>
          </a:p>
          <a:p>
            <a:pPr lvl="0">
              <a:spcBef>
                <a:spcPts val="0"/>
              </a:spcBef>
              <a:buNone/>
            </a:pPr>
            <a:endParaRPr lang="en-US" dirty="0" smtClean="0"/>
          </a:p>
          <a:p>
            <a:pPr lvl="0">
              <a:spcBef>
                <a:spcPts val="0"/>
              </a:spcBef>
              <a:buNone/>
            </a:pPr>
            <a:r>
              <a:rPr lang="en-US" dirty="0" smtClean="0"/>
              <a:t>The last meeting of</a:t>
            </a:r>
            <a:r>
              <a:rPr lang="en-US" baseline="0" dirty="0" smtClean="0"/>
              <a:t> the current Sprint</a:t>
            </a:r>
          </a:p>
          <a:p>
            <a:pPr lvl="0">
              <a:spcBef>
                <a:spcPts val="0"/>
              </a:spcBef>
              <a:buNone/>
            </a:pPr>
            <a:r>
              <a:rPr lang="en-US" baseline="0" dirty="0" smtClean="0"/>
              <a:t>It is a private meeting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Conducted at last day of the current Sprint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Goal: </a:t>
            </a:r>
            <a:r>
              <a:rPr lang="en-US" sz="1200" b="0" i="0" u="none" strike="noStrike" kern="1200" cap="none" baseline="0" dirty="0" smtClean="0">
                <a:solidFill>
                  <a:schemeClr val="tx1"/>
                </a:solidFill>
                <a:effectLst/>
                <a:latin typeface="Calibri"/>
                <a:cs typeface="Calibri"/>
                <a:sym typeface="Calibri"/>
              </a:rPr>
              <a:t>I</a:t>
            </a:r>
            <a:r>
              <a:rPr lang="en-US" sz="1200" b="0" i="0" u="none" strike="noStrike" kern="1200" cap="none" dirty="0" smtClean="0">
                <a:solidFill>
                  <a:schemeClr val="tx1"/>
                </a:solidFill>
                <a:effectLst/>
                <a:latin typeface="Calibri"/>
                <a:ea typeface="Calibri"/>
                <a:cs typeface="Calibri"/>
                <a:sym typeface="Calibri"/>
              </a:rPr>
              <a:t>nspect the self</a:t>
            </a:r>
            <a:r>
              <a:rPr lang="en-US" sz="1200" b="0" i="0" u="none" strike="noStrike" kern="1200" cap="none" baseline="0" dirty="0" smtClean="0">
                <a:solidFill>
                  <a:schemeClr val="tx1"/>
                </a:solidFill>
                <a:effectLst/>
                <a:latin typeface="Calibri"/>
                <a:ea typeface="Calibri"/>
                <a:cs typeface="Calibri"/>
                <a:sym typeface="Calibri"/>
              </a:rPr>
              <a:t> and lay the path of improvement</a:t>
            </a:r>
            <a:r>
              <a:rPr lang="en-US" sz="1200" b="0" i="0" u="none" strike="noStrike" kern="1200" cap="none" dirty="0" smtClean="0">
                <a:solidFill>
                  <a:schemeClr val="tx1"/>
                </a:solidFill>
                <a:effectLst/>
                <a:latin typeface="Calibri"/>
                <a:ea typeface="Calibri"/>
                <a:cs typeface="Calibri"/>
                <a:sym typeface="Calibri"/>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smtClean="0">
                <a:solidFill>
                  <a:schemeClr val="tx1"/>
                </a:solidFill>
                <a:effectLst/>
                <a:latin typeface="Calibri"/>
                <a:ea typeface="Calibri"/>
                <a:cs typeface="Calibri"/>
                <a:sym typeface="Calibri"/>
              </a:rPr>
              <a:t>The Scrum Master ensures that the event takes place and that attendants understand its purpose.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smtClean="0">
                <a:solidFill>
                  <a:schemeClr val="tx1"/>
                </a:solidFill>
                <a:effectLst/>
                <a:latin typeface="Calibri"/>
                <a:ea typeface="Calibri"/>
                <a:cs typeface="Calibri"/>
                <a:sym typeface="Calibri"/>
              </a:rPr>
              <a:t>The Scrum Master participates as a peer team member in the meeting from the accountability over the Scrum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cap="none" dirty="0" smtClean="0">
              <a:solidFill>
                <a:schemeClr val="tx1"/>
              </a:solidFill>
              <a:effectLst/>
              <a:latin typeface="Calibri"/>
              <a:ea typeface="Calibri"/>
              <a:cs typeface="Calibri"/>
              <a:sym typeface="Calibri"/>
            </a:endParaRPr>
          </a:p>
          <a:p>
            <a:pPr>
              <a:buNone/>
            </a:pPr>
            <a:r>
              <a:rPr lang="en-US" sz="1200" b="0" i="0" u="none" strike="noStrike" kern="1200" cap="none" dirty="0" smtClean="0">
                <a:solidFill>
                  <a:schemeClr val="tx1"/>
                </a:solidFill>
                <a:effectLst/>
                <a:latin typeface="Calibri"/>
                <a:ea typeface="Calibri"/>
                <a:cs typeface="Calibri"/>
                <a:sym typeface="Calibri"/>
              </a:rPr>
              <a:t>The purpose of the Sprint Retrospective is to:</a:t>
            </a:r>
          </a:p>
          <a:p>
            <a:pPr lvl="1"/>
            <a:r>
              <a:rPr lang="en-US" sz="1200" b="0" i="0" u="none" strike="noStrike" kern="1200" cap="none" dirty="0" smtClean="0">
                <a:solidFill>
                  <a:schemeClr val="tx1"/>
                </a:solidFill>
                <a:effectLst/>
                <a:latin typeface="Calibri"/>
                <a:ea typeface="Calibri"/>
                <a:cs typeface="Calibri"/>
                <a:sym typeface="Calibri"/>
              </a:rPr>
              <a:t>Inspect how the last Sprint went with regards to people, relationships, process, and tools;</a:t>
            </a:r>
          </a:p>
          <a:p>
            <a:pPr lvl="1"/>
            <a:r>
              <a:rPr lang="en-US" sz="1200" b="0" i="0" u="none" strike="noStrike" kern="1200" cap="none" dirty="0" smtClean="0">
                <a:solidFill>
                  <a:schemeClr val="tx1"/>
                </a:solidFill>
                <a:effectLst/>
                <a:latin typeface="Calibri"/>
                <a:ea typeface="Calibri"/>
                <a:cs typeface="Calibri"/>
                <a:sym typeface="Calibri"/>
              </a:rPr>
              <a:t>Identify and order the major items that went well and potential improvements; and,</a:t>
            </a:r>
          </a:p>
          <a:p>
            <a:pPr lvl="1"/>
            <a:r>
              <a:rPr lang="en-US" sz="1200" b="0" i="0" u="none" strike="noStrike" kern="1200" cap="none" dirty="0" smtClean="0">
                <a:solidFill>
                  <a:schemeClr val="tx1"/>
                </a:solidFill>
                <a:effectLst/>
                <a:latin typeface="Calibri"/>
                <a:ea typeface="Calibri"/>
                <a:cs typeface="Calibri"/>
                <a:sym typeface="Calibri"/>
              </a:rPr>
              <a:t>Create a plan for implementing improvements to the way the Scrum Team does its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cap="none" dirty="0" smtClean="0">
              <a:solidFill>
                <a:schemeClr val="tx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smtClean="0">
                <a:solidFill>
                  <a:schemeClr val="tx1"/>
                </a:solidFill>
                <a:effectLst/>
                <a:latin typeface="Calibri"/>
                <a:ea typeface="Calibri"/>
                <a:cs typeface="Calibri"/>
                <a:sym typeface="Calibri"/>
              </a:rPr>
              <a:t>By the end of the Sprint Retrospective, the Scrum Team should have identified improvements that it will implement in the next Sprint.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smtClean="0">
                <a:solidFill>
                  <a:schemeClr val="tx1"/>
                </a:solidFill>
                <a:effectLst/>
                <a:latin typeface="Calibri"/>
                <a:ea typeface="Calibri"/>
                <a:cs typeface="Calibri"/>
                <a:sym typeface="Calibri"/>
              </a:rPr>
              <a:t>Although improvements may be implemented at any time, the Sprint Retrospective provides a formal opportunity to focus on inspection and adaptation.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smtClean="0">
                <a:solidFill>
                  <a:schemeClr val="tx1"/>
                </a:solidFill>
                <a:effectLst/>
                <a:latin typeface="Calibri"/>
                <a:ea typeface="Calibri"/>
                <a:cs typeface="Calibri"/>
                <a:sym typeface="Calibri"/>
              </a:rPr>
              <a:t>Trust is very important in this meeting.</a:t>
            </a:r>
            <a:r>
              <a:rPr lang="en-US" sz="1200" b="0" i="0" u="none" strike="noStrike" kern="1200" cap="none" baseline="0" dirty="0" smtClean="0">
                <a:solidFill>
                  <a:schemeClr val="tx1"/>
                </a:solidFill>
                <a:effectLst/>
                <a:latin typeface="Calibri"/>
                <a:ea typeface="Calibri"/>
                <a:cs typeface="Calibri"/>
                <a:sym typeface="Calibri"/>
              </a:rPr>
              <a:t> Participants must be assured that what ever discussed in this meeting will not be used against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smtClean="0">
                <a:solidFill>
                  <a:schemeClr val="tx1"/>
                </a:solidFill>
                <a:effectLst/>
                <a:latin typeface="Calibri"/>
                <a:ea typeface="Calibri"/>
                <a:cs typeface="Calibri"/>
                <a:sym typeface="Calibri"/>
              </a:rPr>
              <a:t>Participants may decide to release selective findings of meeting.</a:t>
            </a:r>
            <a:endParaRPr lang="en-US" sz="1200" b="0" i="0" u="none" strike="noStrike" kern="1200" cap="none" dirty="0" smtClean="0">
              <a:solidFill>
                <a:schemeClr val="tx1"/>
              </a:solidFill>
              <a:effectLst/>
              <a:latin typeface="Calibri"/>
              <a:ea typeface="Calibri"/>
              <a:cs typeface="Calibri"/>
              <a:sym typeface="Calibri"/>
            </a:endParaRPr>
          </a:p>
        </p:txBody>
      </p:sp>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2448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Speaker Notes</a:t>
            </a:r>
          </a:p>
          <a:p>
            <a:pPr lvl="0">
              <a:spcBef>
                <a:spcPts val="0"/>
              </a:spcBef>
              <a:buNone/>
            </a:pPr>
            <a:endParaRPr lang="en-US" dirty="0" smtClean="0"/>
          </a:p>
          <a:p>
            <a:pPr lvl="0">
              <a:spcBef>
                <a:spcPts val="0"/>
              </a:spcBef>
              <a:buNone/>
            </a:pPr>
            <a:r>
              <a:rPr lang="en-US" dirty="0" smtClean="0"/>
              <a:t>It is not a meeting put a continuous process</a:t>
            </a:r>
          </a:p>
          <a:p>
            <a:pPr lvl="0">
              <a:spcBef>
                <a:spcPts val="0"/>
              </a:spcBef>
              <a:buNone/>
            </a:pPr>
            <a:r>
              <a:rPr lang="en-US" baseline="0" dirty="0" smtClean="0"/>
              <a:t>Most of the teams conduct specific meeting to formalize Product Backlog refinement</a:t>
            </a:r>
          </a:p>
          <a:p>
            <a:pPr lvl="0">
              <a:spcBef>
                <a:spcPts val="0"/>
              </a:spcBef>
              <a:buNone/>
            </a:pPr>
            <a:r>
              <a:rPr lang="en-US" baseline="0" dirty="0" smtClean="0"/>
              <a:t>Start with once in a week – 1 to 2 hr. Later on team may adjust as required</a:t>
            </a:r>
          </a:p>
          <a:p>
            <a:pPr lvl="0">
              <a:spcBef>
                <a:spcPts val="0"/>
              </a:spcBef>
              <a:buNone/>
            </a:pPr>
            <a:endParaRPr lang="en-US" baseline="0" dirty="0" smtClean="0"/>
          </a:p>
          <a:p>
            <a:pPr lvl="0">
              <a:spcBef>
                <a:spcPts val="0"/>
              </a:spcBef>
              <a:buNone/>
            </a:pPr>
            <a:endParaRPr lang="en-US" baseline="0" dirty="0" smtClean="0"/>
          </a:p>
          <a:p>
            <a:pPr lvl="0">
              <a:spcBef>
                <a:spcPts val="0"/>
              </a:spcBef>
              <a:buNone/>
            </a:pPr>
            <a:endParaRPr lang="en-US" dirty="0" smtClean="0"/>
          </a:p>
        </p:txBody>
      </p:sp>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2448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Speaker Notes</a:t>
            </a:r>
          </a:p>
          <a:p>
            <a:pPr lvl="0">
              <a:spcBef>
                <a:spcPts val="0"/>
              </a:spcBef>
              <a:buNone/>
            </a:pPr>
            <a:endParaRPr lang="en-US" dirty="0" smtClean="0"/>
          </a:p>
          <a:p>
            <a:pPr lvl="0">
              <a:spcBef>
                <a:spcPts val="0"/>
              </a:spcBef>
              <a:buNone/>
            </a:pPr>
            <a:r>
              <a:rPr lang="en-US" dirty="0" smtClean="0"/>
              <a:t>This meeting is not in Scrum</a:t>
            </a:r>
            <a:r>
              <a:rPr lang="en-US" baseline="0" dirty="0" smtClean="0"/>
              <a:t> Guide</a:t>
            </a:r>
          </a:p>
          <a:p>
            <a:pPr lvl="0">
              <a:spcBef>
                <a:spcPts val="0"/>
              </a:spcBef>
              <a:buNone/>
            </a:pPr>
            <a:r>
              <a:rPr lang="en-US" baseline="0" dirty="0" smtClean="0"/>
              <a:t>As per Scrum Guide, team demos increment during Sprint Review but few teams have separate demo because of slightly different motive and audiences.</a:t>
            </a:r>
          </a:p>
          <a:p>
            <a:pPr lvl="0">
              <a:spcBef>
                <a:spcPts val="0"/>
              </a:spcBef>
              <a:buNone/>
            </a:pPr>
            <a:r>
              <a:rPr lang="en-US" baseline="0" dirty="0" smtClean="0"/>
              <a:t>Demo  goal: To show off the increment to current &amp; potential customers/users and sponsors</a:t>
            </a:r>
          </a:p>
          <a:p>
            <a:pPr lvl="0">
              <a:spcBef>
                <a:spcPts val="0"/>
              </a:spcBef>
              <a:buNone/>
            </a:pPr>
            <a:r>
              <a:rPr lang="en-US" baseline="0" dirty="0" smtClean="0"/>
              <a:t>PO facilitates demo but </a:t>
            </a:r>
            <a:r>
              <a:rPr lang="en-US" baseline="0" dirty="0" err="1" smtClean="0"/>
              <a:t>DevTeam</a:t>
            </a:r>
            <a:r>
              <a:rPr lang="en-US" baseline="0" dirty="0" smtClean="0"/>
              <a:t> does it</a:t>
            </a:r>
          </a:p>
          <a:p>
            <a:pPr lvl="0">
              <a:spcBef>
                <a:spcPts val="0"/>
              </a:spcBef>
              <a:buNone/>
            </a:pPr>
            <a:r>
              <a:rPr lang="en-US" baseline="0" dirty="0" smtClean="0"/>
              <a:t>PO may decides to demo selective part of increment</a:t>
            </a:r>
          </a:p>
          <a:p>
            <a:pPr lvl="0">
              <a:spcBef>
                <a:spcPts val="0"/>
              </a:spcBef>
              <a:buNone/>
            </a:pPr>
            <a:r>
              <a:rPr lang="en-US" baseline="0" dirty="0" smtClean="0"/>
              <a:t>Team collects feedback </a:t>
            </a:r>
            <a:r>
              <a:rPr lang="en-US" baseline="0" smtClean="0"/>
              <a:t>from participants</a:t>
            </a:r>
            <a:endParaRPr lang="en-US" baseline="0" dirty="0" smtClean="0"/>
          </a:p>
          <a:p>
            <a:pPr lvl="0">
              <a:spcBef>
                <a:spcPts val="0"/>
              </a:spcBef>
              <a:buNone/>
            </a:pPr>
            <a:endParaRPr lang="en-US" dirty="0" smtClean="0"/>
          </a:p>
        </p:txBody>
      </p:sp>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2448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Speaker Notes</a:t>
            </a:r>
          </a:p>
          <a:p>
            <a:pPr lvl="0">
              <a:spcBef>
                <a:spcPts val="0"/>
              </a:spcBef>
              <a:buNone/>
            </a:pPr>
            <a:endParaRPr lang="en-US" dirty="0" smtClean="0"/>
          </a:p>
        </p:txBody>
      </p:sp>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2448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Speaker Notes</a:t>
            </a:r>
          </a:p>
          <a:p>
            <a:pPr lvl="0">
              <a:spcBef>
                <a:spcPts val="0"/>
              </a:spcBef>
              <a:buNone/>
            </a:pPr>
            <a:endParaRPr lang="en-US" dirty="0" smtClean="0"/>
          </a:p>
        </p:txBody>
      </p:sp>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6748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Speaker Notes</a:t>
            </a:r>
          </a:p>
          <a:p>
            <a:pPr lvl="0">
              <a:spcBef>
                <a:spcPts val="0"/>
              </a:spcBef>
              <a:buNone/>
            </a:pPr>
            <a:endParaRPr lang="en-US" dirty="0" smtClean="0"/>
          </a:p>
        </p:txBody>
      </p:sp>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09703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2" name="Shape 572"/>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dirty="0" smtClean="0">
                <a:solidFill>
                  <a:schemeClr val="dk1"/>
                </a:solidFill>
                <a:latin typeface="+mn-lt"/>
                <a:ea typeface="Calibri"/>
                <a:cs typeface="Calibri"/>
                <a:sym typeface="Calibri"/>
              </a:rPr>
              <a:t>https://dzone.com/articles/6-backlog-prioritization</a:t>
            </a:r>
            <a:endParaRPr sz="1200" b="0" i="0" u="none" strike="noStrike" cap="none" dirty="0">
              <a:solidFill>
                <a:schemeClr val="dk1"/>
              </a:solidFill>
              <a:latin typeface="Calibri"/>
              <a:ea typeface="Calibri"/>
              <a:cs typeface="Calibri"/>
              <a:sym typeface="Calibri"/>
            </a:endParaRPr>
          </a:p>
        </p:txBody>
      </p:sp>
      <p:sp>
        <p:nvSpPr>
          <p:cNvPr id="573" name="Shape 573"/>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6132741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2" name="Shape 572"/>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dirty="0" smtClean="0">
                <a:solidFill>
                  <a:schemeClr val="dk1"/>
                </a:solidFill>
                <a:latin typeface="+mn-lt"/>
                <a:ea typeface="Calibri"/>
                <a:cs typeface="Calibri"/>
                <a:sym typeface="Calibri"/>
              </a:rPr>
              <a:t>https://dzone.com/articles/6-backlog-prioritization</a:t>
            </a:r>
            <a:endParaRPr sz="1200" b="0" i="0" u="none" strike="noStrike" cap="none" dirty="0">
              <a:solidFill>
                <a:schemeClr val="dk1"/>
              </a:solidFill>
              <a:latin typeface="Calibri"/>
              <a:ea typeface="Calibri"/>
              <a:cs typeface="Calibri"/>
              <a:sym typeface="Calibri"/>
            </a:endParaRPr>
          </a:p>
        </p:txBody>
      </p:sp>
      <p:sp>
        <p:nvSpPr>
          <p:cNvPr id="573" name="Shape 573"/>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180948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lang="en-US" dirty="0" smtClean="0"/>
          </a:p>
        </p:txBody>
      </p:sp>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19153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2" name="Shape 572"/>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dirty="0" smtClean="0">
                <a:solidFill>
                  <a:schemeClr val="dk1"/>
                </a:solidFill>
                <a:latin typeface="+mn-lt"/>
                <a:ea typeface="Calibri"/>
                <a:cs typeface="Calibri"/>
                <a:sym typeface="Calibri"/>
              </a:rPr>
              <a:t>https://dzone.com/articles/6-backlog-prioritization</a:t>
            </a:r>
            <a:endParaRPr sz="1200" b="0" i="0" u="none" strike="noStrike" cap="none" dirty="0">
              <a:solidFill>
                <a:schemeClr val="dk1"/>
              </a:solidFill>
              <a:latin typeface="Calibri"/>
              <a:ea typeface="Calibri"/>
              <a:cs typeface="Calibri"/>
              <a:sym typeface="Calibri"/>
            </a:endParaRPr>
          </a:p>
        </p:txBody>
      </p:sp>
      <p:sp>
        <p:nvSpPr>
          <p:cNvPr id="573" name="Shape 573"/>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1809483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2" name="Shape 572"/>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dirty="0" smtClean="0">
                <a:solidFill>
                  <a:schemeClr val="dk1"/>
                </a:solidFill>
                <a:latin typeface="+mn-lt"/>
                <a:ea typeface="Calibri"/>
                <a:cs typeface="Calibri"/>
                <a:sym typeface="Calibri"/>
              </a:rPr>
              <a:t>http://www.scaledagileframework.com/wsjf/</a:t>
            </a:r>
            <a:endParaRPr sz="1200" b="0" i="0" u="none" strike="noStrike" cap="none" dirty="0">
              <a:solidFill>
                <a:schemeClr val="dk1"/>
              </a:solidFill>
              <a:latin typeface="Calibri"/>
              <a:ea typeface="Calibri"/>
              <a:cs typeface="Calibri"/>
              <a:sym typeface="Calibri"/>
            </a:endParaRPr>
          </a:p>
        </p:txBody>
      </p:sp>
      <p:sp>
        <p:nvSpPr>
          <p:cNvPr id="573" name="Shape 573"/>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8342756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54DEC3-0B0A-45F5-B69C-FEB87933F0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0193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54DEC3-0B0A-45F5-B69C-FEB87933F0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0193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54DEC3-0B0A-45F5-B69C-FEB87933F0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0193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54DEC3-0B0A-45F5-B69C-FEB87933F0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0193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54DEC3-0B0A-45F5-B69C-FEB87933F0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0193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54DEC3-0B0A-45F5-B69C-FEB87933F0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0193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54DEC3-0B0A-45F5-B69C-FEB87933F0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0193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54DEC3-0B0A-45F5-B69C-FEB87933F0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019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Speaker Notes</a:t>
            </a:r>
          </a:p>
          <a:p>
            <a:pPr lvl="0">
              <a:spcBef>
                <a:spcPts val="0"/>
              </a:spcBef>
              <a:buNone/>
            </a:pPr>
            <a:endParaRPr lang="en-US" dirty="0" smtClean="0"/>
          </a:p>
        </p:txBody>
      </p:sp>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50412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Facilitator</a:t>
            </a:r>
            <a:r>
              <a:rPr lang="en-US" baseline="0" dirty="0" smtClean="0"/>
              <a:t> leads retro of training, one category at a time with action items at the end.</a:t>
            </a:r>
          </a:p>
          <a:p>
            <a:r>
              <a:rPr lang="en-US" baseline="0" dirty="0" smtClean="0"/>
              <a:t>Create a safe and courageous space to tell the truth and grow.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0A3B7-F872-47FC-AD59-A3F370FBE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1022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Facilitator</a:t>
            </a:r>
            <a:r>
              <a:rPr lang="en-US" baseline="0" dirty="0" smtClean="0"/>
              <a:t> leads retro of training, one category at a time with action items at the end.</a:t>
            </a:r>
          </a:p>
          <a:p>
            <a:r>
              <a:rPr lang="en-US" baseline="0" dirty="0" smtClean="0"/>
              <a:t>Create a safe and courageous space to tell the truth and grow.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0A3B7-F872-47FC-AD59-A3F370FBE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1022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Facilitator</a:t>
            </a:r>
            <a:r>
              <a:rPr lang="en-US" baseline="0" dirty="0" smtClean="0"/>
              <a:t> leads retro of training, one category at a time with action items at the end.</a:t>
            </a:r>
          </a:p>
          <a:p>
            <a:r>
              <a:rPr lang="en-US" baseline="0" dirty="0" smtClean="0"/>
              <a:t>Create a safe and courageous space to tell the truth and grow.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0A3B7-F872-47FC-AD59-A3F370FBE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1022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Facilitator</a:t>
            </a:r>
            <a:r>
              <a:rPr lang="en-US" baseline="0" dirty="0" smtClean="0"/>
              <a:t> leads retro of training, one category at a time with action items at the end.</a:t>
            </a:r>
          </a:p>
          <a:p>
            <a:r>
              <a:rPr lang="en-US" baseline="0" dirty="0" smtClean="0"/>
              <a:t>Create a safe and courageous space to tell the truth and grow.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0A3B7-F872-47FC-AD59-A3F370FBE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1022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Facilitator</a:t>
            </a:r>
            <a:r>
              <a:rPr lang="en-US" baseline="0" dirty="0" smtClean="0"/>
              <a:t> leads retro of training, one category at a time with action items at the end.</a:t>
            </a:r>
          </a:p>
          <a:p>
            <a:r>
              <a:rPr lang="en-US" baseline="0" dirty="0" smtClean="0"/>
              <a:t>Create a safe and courageous space to tell the truth and grow.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0A3B7-F872-47FC-AD59-A3F370FBE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1022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5740043"/>
          </a:xfrm>
        </p:spPr>
        <p:txBody>
          <a:bodyPr/>
          <a:lstStyle/>
          <a:p>
            <a:endParaRPr lang="en-US" b="0" dirty="0" smtClean="0"/>
          </a:p>
        </p:txBody>
      </p:sp>
    </p:spTree>
    <p:extLst>
      <p:ext uri="{BB962C8B-B14F-4D97-AF65-F5344CB8AC3E}">
        <p14:creationId xmlns:p14="http://schemas.microsoft.com/office/powerpoint/2010/main" val="39414893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Stop Start Continue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7F8F070-2CBB-4E59-8BCF-B1DDFBEECAC7}" type="slidenum">
              <a:rPr lang="en-US" smtClean="0"/>
              <a:t>87</a:t>
            </a:fld>
            <a:endParaRPr lang="en-US" dirty="0"/>
          </a:p>
        </p:txBody>
      </p:sp>
    </p:spTree>
    <p:extLst>
      <p:ext uri="{BB962C8B-B14F-4D97-AF65-F5344CB8AC3E}">
        <p14:creationId xmlns:p14="http://schemas.microsoft.com/office/powerpoint/2010/main" val="24646421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Facilitator</a:t>
            </a:r>
            <a:r>
              <a:rPr lang="en-US" baseline="0" dirty="0" smtClean="0"/>
              <a:t> leads retro of training, one category at a time with action items at the end.</a:t>
            </a:r>
          </a:p>
          <a:p>
            <a:r>
              <a:rPr lang="en-US" baseline="0" dirty="0" smtClean="0"/>
              <a:t>Create a safe and courageous space to tell the truth and grow.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0A3B7-F872-47FC-AD59-A3F370FBE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102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Speaker Notes</a:t>
            </a:r>
          </a:p>
          <a:p>
            <a:pPr lvl="0">
              <a:spcBef>
                <a:spcPts val="0"/>
              </a:spcBef>
              <a:buNone/>
            </a:pPr>
            <a:endParaRPr lang="en-US" dirty="0" smtClean="0"/>
          </a:p>
          <a:p>
            <a:pPr marL="228600" lvl="0" indent="-228600">
              <a:spcBef>
                <a:spcPts val="0"/>
              </a:spcBef>
              <a:buAutoNum type="arabicPeriod"/>
            </a:pPr>
            <a:r>
              <a:rPr lang="en-US" baseline="0" dirty="0" smtClean="0"/>
              <a:t>Discuss mechanics/process parts of Scrum framework</a:t>
            </a:r>
          </a:p>
          <a:p>
            <a:pPr marL="685800" lvl="1" indent="-228600">
              <a:spcBef>
                <a:spcPts val="0"/>
              </a:spcBef>
              <a:buAutoNum type="arabicPeriod"/>
            </a:pPr>
            <a:r>
              <a:rPr lang="en-US" baseline="0" dirty="0" smtClean="0"/>
              <a:t>Roles</a:t>
            </a:r>
          </a:p>
          <a:p>
            <a:pPr marL="1143000" lvl="2" indent="-228600">
              <a:spcBef>
                <a:spcPts val="0"/>
              </a:spcBef>
              <a:buAutoNum type="arabicPeriod"/>
            </a:pPr>
            <a:r>
              <a:rPr lang="en-US" baseline="0" dirty="0" smtClean="0"/>
              <a:t>Product owner</a:t>
            </a:r>
          </a:p>
          <a:p>
            <a:pPr marL="1143000" lvl="2" indent="-228600">
              <a:spcBef>
                <a:spcPts val="0"/>
              </a:spcBef>
              <a:buAutoNum type="arabicPeriod"/>
            </a:pPr>
            <a:r>
              <a:rPr lang="en-US" baseline="0" dirty="0" smtClean="0"/>
              <a:t>Scrum Master</a:t>
            </a:r>
          </a:p>
          <a:p>
            <a:pPr marL="1143000" lvl="2" indent="-228600">
              <a:spcBef>
                <a:spcPts val="0"/>
              </a:spcBef>
              <a:buAutoNum type="arabicPeriod"/>
            </a:pPr>
            <a:r>
              <a:rPr lang="en-US" baseline="0" dirty="0" smtClean="0"/>
              <a:t>DevTeam</a:t>
            </a:r>
          </a:p>
          <a:p>
            <a:pPr marL="685800" lvl="1" indent="-228600">
              <a:spcBef>
                <a:spcPts val="0"/>
              </a:spcBef>
              <a:buAutoNum type="arabicPeriod"/>
            </a:pPr>
            <a:r>
              <a:rPr lang="en-US" baseline="0" dirty="0" smtClean="0"/>
              <a:t>Artifacts</a:t>
            </a:r>
          </a:p>
          <a:p>
            <a:pPr marL="1143000" lvl="2" indent="-228600">
              <a:spcBef>
                <a:spcPts val="0"/>
              </a:spcBef>
              <a:buAutoNum type="arabicPeriod"/>
            </a:pPr>
            <a:r>
              <a:rPr lang="en-US" baseline="0" dirty="0" smtClean="0"/>
              <a:t>Product Backlog</a:t>
            </a:r>
          </a:p>
          <a:p>
            <a:pPr marL="1143000" lvl="2" indent="-228600">
              <a:spcBef>
                <a:spcPts val="0"/>
              </a:spcBef>
              <a:buAutoNum type="arabicPeriod"/>
            </a:pPr>
            <a:r>
              <a:rPr lang="en-US" baseline="0" dirty="0" smtClean="0"/>
              <a:t>Sprint Backlog</a:t>
            </a:r>
          </a:p>
          <a:p>
            <a:pPr marL="1143000" lvl="2" indent="-228600">
              <a:spcBef>
                <a:spcPts val="0"/>
              </a:spcBef>
              <a:buAutoNum type="arabicPeriod"/>
            </a:pPr>
            <a:r>
              <a:rPr lang="en-US" baseline="0" dirty="0" smtClean="0"/>
              <a:t>Potentially Shippable Increment</a:t>
            </a:r>
          </a:p>
          <a:p>
            <a:pPr marL="685800" lvl="1" indent="-228600">
              <a:spcBef>
                <a:spcPts val="0"/>
              </a:spcBef>
              <a:buAutoNum type="arabicPeriod"/>
            </a:pPr>
            <a:r>
              <a:rPr lang="en-US" baseline="0" dirty="0" smtClean="0"/>
              <a:t>Ceremonies</a:t>
            </a:r>
          </a:p>
          <a:p>
            <a:pPr marL="1143000" lvl="2" indent="-228600">
              <a:spcBef>
                <a:spcPts val="0"/>
              </a:spcBef>
              <a:buAutoNum type="arabicPeriod"/>
            </a:pPr>
            <a:r>
              <a:rPr lang="en-US" baseline="0" dirty="0" smtClean="0"/>
              <a:t>Sprint Planning</a:t>
            </a:r>
          </a:p>
          <a:p>
            <a:pPr marL="1143000" lvl="2" indent="-228600">
              <a:spcBef>
                <a:spcPts val="0"/>
              </a:spcBef>
              <a:buAutoNum type="arabicPeriod"/>
            </a:pPr>
            <a:r>
              <a:rPr lang="en-US" baseline="0" dirty="0" smtClean="0"/>
              <a:t>Daily Standup</a:t>
            </a:r>
          </a:p>
          <a:p>
            <a:pPr marL="1143000" lvl="2" indent="-228600">
              <a:spcBef>
                <a:spcPts val="0"/>
              </a:spcBef>
              <a:buAutoNum type="arabicPeriod"/>
            </a:pPr>
            <a:r>
              <a:rPr lang="en-US" baseline="0" dirty="0" smtClean="0"/>
              <a:t>Sprint Review</a:t>
            </a:r>
          </a:p>
          <a:p>
            <a:pPr marL="1143000" lvl="2" indent="-228600">
              <a:spcBef>
                <a:spcPts val="0"/>
              </a:spcBef>
              <a:buAutoNum type="arabicPeriod"/>
            </a:pPr>
            <a:r>
              <a:rPr lang="en-US" baseline="0" dirty="0" smtClean="0"/>
              <a:t>Retrospective</a:t>
            </a:r>
          </a:p>
          <a:p>
            <a:pPr marL="228600" lvl="0" indent="-228600">
              <a:spcBef>
                <a:spcPts val="0"/>
              </a:spcBef>
              <a:buAutoNum type="arabicPeriod"/>
            </a:pPr>
            <a:r>
              <a:rPr lang="en-US" baseline="0" dirty="0" smtClean="0"/>
              <a:t>Do not discuss mindset part of Scrum Framework</a:t>
            </a:r>
          </a:p>
          <a:p>
            <a:pPr marL="0" lvl="0" indent="0">
              <a:spcBef>
                <a:spcPts val="0"/>
              </a:spcBef>
              <a:buNone/>
            </a:pPr>
            <a:endParaRPr dirty="0"/>
          </a:p>
        </p:txBody>
      </p:sp>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1703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Speaker Notes</a:t>
            </a:r>
          </a:p>
          <a:p>
            <a:pPr lvl="0">
              <a:spcBef>
                <a:spcPts val="0"/>
              </a:spcBef>
              <a:buNone/>
            </a:pPr>
            <a:endParaRPr lang="en-US" dirty="0" smtClean="0"/>
          </a:p>
          <a:p>
            <a:pPr lvl="0">
              <a:spcBef>
                <a:spcPts val="0"/>
              </a:spcBef>
              <a:buNone/>
            </a:pPr>
            <a:r>
              <a:rPr lang="en-US" dirty="0" smtClean="0"/>
              <a:t>Day</a:t>
            </a:r>
            <a:r>
              <a:rPr lang="en-US" baseline="0" dirty="0" smtClean="0"/>
              <a:t> starts with Stand Up</a:t>
            </a:r>
          </a:p>
          <a:p>
            <a:pPr lvl="0">
              <a:spcBef>
                <a:spcPts val="0"/>
              </a:spcBef>
              <a:buNone/>
            </a:pPr>
            <a:r>
              <a:rPr lang="en-US" baseline="0" dirty="0" smtClean="0"/>
              <a:t>It is not a status meeting but information sharing meeting</a:t>
            </a:r>
          </a:p>
          <a:p>
            <a:pPr lvl="0">
              <a:spcBef>
                <a:spcPts val="0"/>
              </a:spcBef>
              <a:buNone/>
            </a:pPr>
            <a:r>
              <a:rPr lang="en-US" baseline="0" dirty="0" smtClean="0"/>
              <a:t>Impediments/blockers mention is essentially call for help</a:t>
            </a:r>
          </a:p>
          <a:p>
            <a:pPr lvl="0">
              <a:spcBef>
                <a:spcPts val="0"/>
              </a:spcBef>
              <a:buNone/>
            </a:pPr>
            <a:r>
              <a:rPr lang="en-US" baseline="0" dirty="0" smtClean="0"/>
              <a:t>In case of impediment, one of the team member volunteer to help to remove it. If no one offers help then SM take it and facilitates the resolution.</a:t>
            </a:r>
          </a:p>
          <a:p>
            <a:pPr lvl="0">
              <a:spcBef>
                <a:spcPts val="0"/>
              </a:spcBef>
              <a:buNone/>
            </a:pPr>
            <a:r>
              <a:rPr lang="en-US" baseline="0" dirty="0" smtClean="0"/>
              <a:t>PO is not a mute spectator. He should also share his work and challenges with team. His work may not be in Sprint and/or Product Backlog</a:t>
            </a:r>
          </a:p>
          <a:p>
            <a:pPr lvl="0">
              <a:spcBef>
                <a:spcPts val="0"/>
              </a:spcBef>
              <a:buNone/>
            </a:pPr>
            <a:r>
              <a:rPr lang="en-US" dirty="0" err="1" smtClean="0"/>
              <a:t>Dev</a:t>
            </a:r>
            <a:r>
              <a:rPr lang="en-US" baseline="0" dirty="0" err="1" smtClean="0"/>
              <a:t>Team</a:t>
            </a:r>
            <a:r>
              <a:rPr lang="en-US" baseline="0" dirty="0" smtClean="0"/>
              <a:t> leads the meeting. </a:t>
            </a:r>
          </a:p>
          <a:p>
            <a:pPr lvl="0">
              <a:spcBef>
                <a:spcPts val="0"/>
              </a:spcBef>
              <a:buNone/>
            </a:pPr>
            <a:r>
              <a:rPr lang="en-US" baseline="0" dirty="0" smtClean="0"/>
              <a:t>Meeting may follow one of the following pattern:</a:t>
            </a:r>
          </a:p>
          <a:p>
            <a:pPr lvl="0">
              <a:spcBef>
                <a:spcPts val="0"/>
              </a:spcBef>
              <a:buNone/>
            </a:pPr>
            <a:r>
              <a:rPr lang="en-US" baseline="0" dirty="0" smtClean="0"/>
              <a:t>	1. One member discuss all of his work and then next one takes over</a:t>
            </a:r>
          </a:p>
          <a:p>
            <a:pPr lvl="0">
              <a:spcBef>
                <a:spcPts val="0"/>
              </a:spcBef>
              <a:buNone/>
            </a:pPr>
            <a:r>
              <a:rPr lang="en-US" baseline="0" dirty="0" smtClean="0"/>
              <a:t>	2. Each member speaks about his part of a single story</a:t>
            </a:r>
          </a:p>
          <a:p>
            <a:pPr lvl="0">
              <a:spcBef>
                <a:spcPts val="0"/>
              </a:spcBef>
              <a:buNone/>
            </a:pPr>
            <a:r>
              <a:rPr lang="en-US" baseline="0" dirty="0" smtClean="0"/>
              <a:t>SM facilitates the meeting but does not lead the meeting.</a:t>
            </a:r>
          </a:p>
          <a:p>
            <a:pPr lvl="0">
              <a:spcBef>
                <a:spcPts val="0"/>
              </a:spcBef>
              <a:buNone/>
            </a:pPr>
            <a:r>
              <a:rPr lang="en-US" baseline="0" dirty="0" smtClean="0"/>
              <a:t>SM ensures that all of the team members get opportunity to speak and all team members attend the meeting</a:t>
            </a:r>
          </a:p>
          <a:p>
            <a:pPr lvl="0">
              <a:spcBef>
                <a:spcPts val="0"/>
              </a:spcBef>
              <a:buNone/>
            </a:pPr>
            <a:r>
              <a:rPr lang="en-US" baseline="0" dirty="0" smtClean="0"/>
              <a:t>Stand Up may result in subsequent focused meeting/discussions involving fewer team members</a:t>
            </a:r>
          </a:p>
          <a:p>
            <a:pPr lvl="0">
              <a:spcBef>
                <a:spcPts val="0"/>
              </a:spcBef>
              <a:buNone/>
            </a:pPr>
            <a:endParaRPr lang="en-US" dirty="0" smtClean="0"/>
          </a:p>
          <a:p>
            <a:pPr lvl="0">
              <a:spcBef>
                <a:spcPts val="0"/>
              </a:spcBef>
              <a:buNone/>
            </a:pPr>
            <a:endParaRPr lang="en-US" dirty="0" smtClean="0"/>
          </a:p>
        </p:txBody>
      </p:sp>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6109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solidFill>
                  <a:schemeClr val="accent5"/>
                </a:solidFill>
              </a:defRPr>
            </a:lvl1pPr>
          </a:lstStyle>
          <a:p>
            <a:endParaRPr lang="en-US" dirty="0"/>
          </a:p>
        </p:txBody>
      </p:sp>
      <p:sp>
        <p:nvSpPr>
          <p:cNvPr id="6" name="Slide Number Placeholder 5"/>
          <p:cNvSpPr>
            <a:spLocks noGrp="1"/>
          </p:cNvSpPr>
          <p:nvPr>
            <p:ph type="sldNum" sz="quarter" idx="12"/>
          </p:nvPr>
        </p:nvSpPr>
        <p:spPr/>
        <p:txBody>
          <a:bodyPr/>
          <a:lstStyle/>
          <a:p>
            <a:fld id="{6C3F186C-0192-4E36-B831-500FB38C0B44}" type="slidenum">
              <a:rPr lang="en-US" smtClean="0"/>
              <a:t>‹#›</a:t>
            </a:fld>
            <a:endParaRPr lang="en-US" dirty="0"/>
          </a:p>
        </p:txBody>
      </p:sp>
    </p:spTree>
    <p:extLst>
      <p:ext uri="{BB962C8B-B14F-4D97-AF65-F5344CB8AC3E}">
        <p14:creationId xmlns:p14="http://schemas.microsoft.com/office/powerpoint/2010/main" val="2816867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A03680-1745-43A6-84AB-F9E62EC72A1D}" type="datetimeFigureOut">
              <a:rPr lang="en-US" smtClean="0"/>
              <a:t>6/9/2020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C3F186C-0192-4E36-B831-500FB38C0B44}" type="slidenum">
              <a:rPr lang="en-US" smtClean="0"/>
              <a:t>‹#›</a:t>
            </a:fld>
            <a:endParaRPr lang="en-US"/>
          </a:p>
        </p:txBody>
      </p:sp>
    </p:spTree>
    <p:extLst>
      <p:ext uri="{BB962C8B-B14F-4D97-AF65-F5344CB8AC3E}">
        <p14:creationId xmlns:p14="http://schemas.microsoft.com/office/powerpoint/2010/main" val="751757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A03680-1745-43A6-84AB-F9E62EC72A1D}" type="datetimeFigureOut">
              <a:rPr lang="en-US" smtClean="0"/>
              <a:t>6/9/2020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C3F186C-0192-4E36-B831-500FB38C0B44}" type="slidenum">
              <a:rPr lang="en-US" smtClean="0"/>
              <a:t>‹#›</a:t>
            </a:fld>
            <a:endParaRPr lang="en-US"/>
          </a:p>
        </p:txBody>
      </p:sp>
    </p:spTree>
    <p:extLst>
      <p:ext uri="{BB962C8B-B14F-4D97-AF65-F5344CB8AC3E}">
        <p14:creationId xmlns:p14="http://schemas.microsoft.com/office/powerpoint/2010/main" val="3312540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06" y="1017"/>
            <a:ext cx="12188388" cy="6855967"/>
          </a:xfrm>
          <a:prstGeom prst="rect">
            <a:avLst/>
          </a:prstGeom>
        </p:spPr>
      </p:pic>
      <p:sp>
        <p:nvSpPr>
          <p:cNvPr id="9" name="Picture Placeholder 8"/>
          <p:cNvSpPr>
            <a:spLocks noGrp="1"/>
          </p:cNvSpPr>
          <p:nvPr>
            <p:ph type="pic" sz="quarter" idx="10"/>
          </p:nvPr>
        </p:nvSpPr>
        <p:spPr>
          <a:xfrm>
            <a:off x="0" y="0"/>
            <a:ext cx="12192000" cy="6858000"/>
          </a:xfrm>
          <a:prstGeom prst="rect">
            <a:avLst/>
          </a:prstGeom>
        </p:spPr>
        <p:txBody>
          <a:bodyPr/>
          <a:lstStyle>
            <a:lvl1pPr algn="ctr">
              <a:defRPr sz="3200"/>
            </a:lvl1pPr>
          </a:lstStyle>
          <a:p>
            <a:endParaRPr lang="en-US" dirty="0"/>
          </a:p>
        </p:txBody>
      </p:sp>
      <p:sp>
        <p:nvSpPr>
          <p:cNvPr id="40" name="Shape 40"/>
          <p:cNvSpPr>
            <a:spLocks noGrp="1"/>
          </p:cNvSpPr>
          <p:nvPr>
            <p:ph type="title"/>
          </p:nvPr>
        </p:nvSpPr>
        <p:spPr>
          <a:xfrm>
            <a:off x="305154" y="4112255"/>
            <a:ext cx="4428423" cy="548648"/>
          </a:xfrm>
          <a:prstGeom prst="rect">
            <a:avLst/>
          </a:prstGeom>
        </p:spPr>
        <p:txBody>
          <a:bodyPr anchor="t">
            <a:noAutofit/>
          </a:bodyPr>
          <a:lstStyle>
            <a:lvl1pPr>
              <a:defRPr sz="3200">
                <a:solidFill>
                  <a:srgbClr val="0070C0"/>
                </a:solidFill>
              </a:defRPr>
            </a:lvl1pPr>
          </a:lstStyle>
          <a:p>
            <a:r>
              <a:rPr dirty="0"/>
              <a:t>Title Text</a:t>
            </a:r>
          </a:p>
        </p:txBody>
      </p:sp>
    </p:spTree>
    <p:extLst>
      <p:ext uri="{BB962C8B-B14F-4D97-AF65-F5344CB8AC3E}">
        <p14:creationId xmlns:p14="http://schemas.microsoft.com/office/powerpoint/2010/main" val="3516171922"/>
      </p:ext>
    </p:extLst>
  </p:cSld>
  <p:clrMapOvr>
    <a:masterClrMapping/>
  </p:clrMapOvr>
  <p:transition spd="med"/>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12_Custom Layout">
    <p:spTree>
      <p:nvGrpSpPr>
        <p:cNvPr id="1" name="Shape 8"/>
        <p:cNvGrpSpPr/>
        <p:nvPr/>
      </p:nvGrpSpPr>
      <p:grpSpPr>
        <a:xfrm>
          <a:off x="0" y="0"/>
          <a:ext cx="0" cy="0"/>
          <a:chOff x="0" y="0"/>
          <a:chExt cx="0" cy="0"/>
        </a:xfrm>
      </p:grpSpPr>
      <p:pic>
        <p:nvPicPr>
          <p:cNvPr id="9" name="Shape 9"/>
          <p:cNvPicPr preferRelativeResize="0"/>
          <p:nvPr/>
        </p:nvPicPr>
        <p:blipFill rotWithShape="1">
          <a:blip r:embed="rId2">
            <a:alphaModFix/>
          </a:blip>
          <a:srcRect/>
          <a:stretch/>
        </p:blipFill>
        <p:spPr>
          <a:xfrm>
            <a:off x="0" y="1"/>
            <a:ext cx="12192000" cy="6857999"/>
          </a:xfrm>
          <a:prstGeom prst="rect">
            <a:avLst/>
          </a:prstGeom>
          <a:noFill/>
          <a:ln>
            <a:noFill/>
          </a:ln>
        </p:spPr>
      </p:pic>
      <p:sp>
        <p:nvSpPr>
          <p:cNvPr id="10" name="Shape 10"/>
          <p:cNvSpPr txBox="1">
            <a:spLocks noGrp="1"/>
          </p:cNvSpPr>
          <p:nvPr>
            <p:ph type="title"/>
          </p:nvPr>
        </p:nvSpPr>
        <p:spPr>
          <a:xfrm>
            <a:off x="307914" y="200353"/>
            <a:ext cx="11630733" cy="603980"/>
          </a:xfrm>
          <a:prstGeom prst="rect">
            <a:avLst/>
          </a:prstGeom>
          <a:noFill/>
          <a:ln>
            <a:noFill/>
          </a:ln>
        </p:spPr>
        <p:txBody>
          <a:bodyPr lIns="121897" tIns="121897" rIns="121897" bIns="121897" anchor="t" anchorCtr="0"/>
          <a:lstStyle>
            <a:lvl1pPr marL="0" marR="0" lvl="0" indent="0" algn="l" rtl="0">
              <a:lnSpc>
                <a:spcPct val="100000"/>
              </a:lnSpc>
              <a:spcBef>
                <a:spcPts val="0"/>
              </a:spcBef>
              <a:spcAft>
                <a:spcPts val="0"/>
              </a:spcAft>
              <a:buClr>
                <a:srgbClr val="0070C0"/>
              </a:buClr>
              <a:buFont typeface="Arial"/>
              <a:buNone/>
              <a:defRPr sz="2700" b="0" i="0" u="none" strike="noStrike" cap="none">
                <a:solidFill>
                  <a:srgbClr val="0070C0"/>
                </a:solidFill>
                <a:latin typeface="Arial"/>
                <a:ea typeface="Arial"/>
                <a:cs typeface="Arial"/>
                <a:sym typeface="Arial"/>
              </a:defRPr>
            </a:lvl1pPr>
            <a:lvl2pPr marL="0" marR="0" lvl="1" indent="0" algn="l" rtl="0">
              <a:lnSpc>
                <a:spcPct val="100000"/>
              </a:lnSpc>
              <a:spcBef>
                <a:spcPts val="0"/>
              </a:spcBef>
              <a:spcAft>
                <a:spcPts val="0"/>
              </a:spcAft>
              <a:buClr>
                <a:srgbClr val="2670C3"/>
              </a:buClr>
              <a:buFont typeface="Arial"/>
              <a:buNone/>
              <a:defRPr sz="3200" b="0" i="0" u="none" strike="noStrike" cap="none">
                <a:solidFill>
                  <a:srgbClr val="2670C3"/>
                </a:solidFill>
                <a:latin typeface="Arial"/>
                <a:ea typeface="Arial"/>
                <a:cs typeface="Arial"/>
                <a:sym typeface="Arial"/>
              </a:defRPr>
            </a:lvl2pPr>
            <a:lvl3pPr marL="0" marR="0" lvl="2" indent="0" algn="l" rtl="0">
              <a:lnSpc>
                <a:spcPct val="100000"/>
              </a:lnSpc>
              <a:spcBef>
                <a:spcPts val="0"/>
              </a:spcBef>
              <a:spcAft>
                <a:spcPts val="0"/>
              </a:spcAft>
              <a:buClr>
                <a:srgbClr val="2670C3"/>
              </a:buClr>
              <a:buFont typeface="Arial"/>
              <a:buNone/>
              <a:defRPr sz="3200" b="0" i="0" u="none" strike="noStrike" cap="none">
                <a:solidFill>
                  <a:srgbClr val="2670C3"/>
                </a:solidFill>
                <a:latin typeface="Arial"/>
                <a:ea typeface="Arial"/>
                <a:cs typeface="Arial"/>
                <a:sym typeface="Arial"/>
              </a:defRPr>
            </a:lvl3pPr>
            <a:lvl4pPr marL="0" marR="0" lvl="3" indent="0" algn="l" rtl="0">
              <a:lnSpc>
                <a:spcPct val="100000"/>
              </a:lnSpc>
              <a:spcBef>
                <a:spcPts val="0"/>
              </a:spcBef>
              <a:spcAft>
                <a:spcPts val="0"/>
              </a:spcAft>
              <a:buClr>
                <a:srgbClr val="2670C3"/>
              </a:buClr>
              <a:buFont typeface="Arial"/>
              <a:buNone/>
              <a:defRPr sz="3200" b="0" i="0" u="none" strike="noStrike" cap="none">
                <a:solidFill>
                  <a:srgbClr val="2670C3"/>
                </a:solidFill>
                <a:latin typeface="Arial"/>
                <a:ea typeface="Arial"/>
                <a:cs typeface="Arial"/>
                <a:sym typeface="Arial"/>
              </a:defRPr>
            </a:lvl4pPr>
            <a:lvl5pPr marL="0" marR="0" lvl="4" indent="0" algn="l" rtl="0">
              <a:lnSpc>
                <a:spcPct val="100000"/>
              </a:lnSpc>
              <a:spcBef>
                <a:spcPts val="0"/>
              </a:spcBef>
              <a:spcAft>
                <a:spcPts val="0"/>
              </a:spcAft>
              <a:buClr>
                <a:srgbClr val="2670C3"/>
              </a:buClr>
              <a:buFont typeface="Arial"/>
              <a:buNone/>
              <a:defRPr sz="3200" b="0" i="0" u="none" strike="noStrike" cap="none">
                <a:solidFill>
                  <a:srgbClr val="2670C3"/>
                </a:solidFill>
                <a:latin typeface="Arial"/>
                <a:ea typeface="Arial"/>
                <a:cs typeface="Arial"/>
                <a:sym typeface="Arial"/>
              </a:defRPr>
            </a:lvl5pPr>
            <a:lvl6pPr marL="0" marR="0" lvl="5" indent="0" algn="l" rtl="0">
              <a:lnSpc>
                <a:spcPct val="100000"/>
              </a:lnSpc>
              <a:spcBef>
                <a:spcPts val="0"/>
              </a:spcBef>
              <a:spcAft>
                <a:spcPts val="0"/>
              </a:spcAft>
              <a:buClr>
                <a:srgbClr val="2670C3"/>
              </a:buClr>
              <a:buFont typeface="Arial"/>
              <a:buNone/>
              <a:defRPr sz="3200" b="0" i="0" u="none" strike="noStrike" cap="none">
                <a:solidFill>
                  <a:srgbClr val="2670C3"/>
                </a:solidFill>
                <a:latin typeface="Arial"/>
                <a:ea typeface="Arial"/>
                <a:cs typeface="Arial"/>
                <a:sym typeface="Arial"/>
              </a:defRPr>
            </a:lvl6pPr>
            <a:lvl7pPr marL="0" marR="0" lvl="6" indent="0" algn="l" rtl="0">
              <a:lnSpc>
                <a:spcPct val="100000"/>
              </a:lnSpc>
              <a:spcBef>
                <a:spcPts val="0"/>
              </a:spcBef>
              <a:spcAft>
                <a:spcPts val="0"/>
              </a:spcAft>
              <a:buClr>
                <a:srgbClr val="2670C3"/>
              </a:buClr>
              <a:buFont typeface="Arial"/>
              <a:buNone/>
              <a:defRPr sz="3200" b="0" i="0" u="none" strike="noStrike" cap="none">
                <a:solidFill>
                  <a:srgbClr val="2670C3"/>
                </a:solidFill>
                <a:latin typeface="Arial"/>
                <a:ea typeface="Arial"/>
                <a:cs typeface="Arial"/>
                <a:sym typeface="Arial"/>
              </a:defRPr>
            </a:lvl7pPr>
            <a:lvl8pPr marL="0" marR="0" lvl="7" indent="0" algn="l" rtl="0">
              <a:lnSpc>
                <a:spcPct val="100000"/>
              </a:lnSpc>
              <a:spcBef>
                <a:spcPts val="0"/>
              </a:spcBef>
              <a:spcAft>
                <a:spcPts val="0"/>
              </a:spcAft>
              <a:buClr>
                <a:srgbClr val="2670C3"/>
              </a:buClr>
              <a:buFont typeface="Arial"/>
              <a:buNone/>
              <a:defRPr sz="3200" b="0" i="0" u="none" strike="noStrike" cap="none">
                <a:solidFill>
                  <a:srgbClr val="2670C3"/>
                </a:solidFill>
                <a:latin typeface="Arial"/>
                <a:ea typeface="Arial"/>
                <a:cs typeface="Arial"/>
                <a:sym typeface="Arial"/>
              </a:defRPr>
            </a:lvl8pPr>
            <a:lvl9pPr marL="0" marR="0" lvl="8" indent="0" algn="l" rtl="0">
              <a:lnSpc>
                <a:spcPct val="100000"/>
              </a:lnSpc>
              <a:spcBef>
                <a:spcPts val="0"/>
              </a:spcBef>
              <a:spcAft>
                <a:spcPts val="0"/>
              </a:spcAft>
              <a:buClr>
                <a:srgbClr val="2670C3"/>
              </a:buClr>
              <a:buFont typeface="Arial"/>
              <a:buNone/>
              <a:defRPr sz="3200" b="0" i="0" u="none" strike="noStrike" cap="none">
                <a:solidFill>
                  <a:srgbClr val="2670C3"/>
                </a:solidFill>
                <a:latin typeface="Arial"/>
                <a:ea typeface="Arial"/>
                <a:cs typeface="Arial"/>
                <a:sym typeface="Arial"/>
              </a:defRPr>
            </a:lvl9pPr>
          </a:lstStyle>
          <a:p>
            <a:endParaRPr/>
          </a:p>
        </p:txBody>
      </p:sp>
      <p:sp>
        <p:nvSpPr>
          <p:cNvPr id="16" name="Shape 16"/>
          <p:cNvSpPr txBox="1">
            <a:spLocks noGrp="1"/>
          </p:cNvSpPr>
          <p:nvPr>
            <p:ph type="sldNum" idx="12"/>
          </p:nvPr>
        </p:nvSpPr>
        <p:spPr>
          <a:xfrm>
            <a:off x="11254523" y="6340176"/>
            <a:ext cx="624383" cy="372533"/>
          </a:xfrm>
          <a:prstGeom prst="rect">
            <a:avLst/>
          </a:prstGeom>
          <a:noFill/>
          <a:ln>
            <a:noFill/>
          </a:ln>
        </p:spPr>
        <p:txBody>
          <a:bodyPr lIns="121897" tIns="60932" rIns="121897" bIns="60932" anchor="t" anchorCtr="0">
            <a:noAutofit/>
          </a:bodyPr>
          <a:lstStyle/>
          <a:p>
            <a:pPr>
              <a:buClr>
                <a:srgbClr val="3F3F3F"/>
              </a:buClr>
              <a:buSzPct val="25000"/>
            </a:pPr>
            <a:fld id="{00000000-1234-1234-1234-123412341234}" type="slidenum">
              <a:rPr lang="en-US" sz="1300" smtClean="0">
                <a:solidFill>
                  <a:srgbClr val="3F3F3F"/>
                </a:solidFill>
                <a:latin typeface="Arial"/>
                <a:ea typeface="Arial"/>
                <a:cs typeface="Arial"/>
                <a:sym typeface="Arial"/>
              </a:rPr>
              <a:pPr>
                <a:buClr>
                  <a:srgbClr val="3F3F3F"/>
                </a:buClr>
                <a:buSzPct val="25000"/>
              </a:pPr>
              <a:t>‹#›</a:t>
            </a:fld>
            <a:endParaRPr lang="en-US" sz="1300">
              <a:solidFill>
                <a:srgbClr val="3F3F3F"/>
              </a:solidFill>
              <a:latin typeface="Arial"/>
              <a:ea typeface="Arial"/>
              <a:cs typeface="Arial"/>
              <a:sym typeface="Arial"/>
            </a:endParaRPr>
          </a:p>
        </p:txBody>
      </p:sp>
    </p:spTree>
    <p:extLst>
      <p:ext uri="{BB962C8B-B14F-4D97-AF65-F5344CB8AC3E}">
        <p14:creationId xmlns:p14="http://schemas.microsoft.com/office/powerpoint/2010/main" val="194560185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A03680-1745-43A6-84AB-F9E62EC72A1D}" type="datetimeFigureOut">
              <a:rPr lang="en-US" smtClean="0"/>
              <a:t>6/9/2020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dirty="0" smtClean="0"/>
              <a:t>            </a:t>
            </a:r>
            <a:endParaRPr lang="en-US" dirty="0"/>
          </a:p>
        </p:txBody>
      </p:sp>
      <p:sp>
        <p:nvSpPr>
          <p:cNvPr id="6" name="Slide Number Placeholder 5"/>
          <p:cNvSpPr>
            <a:spLocks noGrp="1"/>
          </p:cNvSpPr>
          <p:nvPr>
            <p:ph type="sldNum" sz="quarter" idx="12"/>
          </p:nvPr>
        </p:nvSpPr>
        <p:spPr/>
        <p:txBody>
          <a:bodyPr/>
          <a:lstStyle/>
          <a:p>
            <a:fld id="{6C3F186C-0192-4E36-B831-500FB38C0B44}" type="slidenum">
              <a:rPr lang="en-US" smtClean="0"/>
              <a:pPr/>
              <a:t>‹#›</a:t>
            </a:fld>
            <a:endParaRPr lang="en-US" dirty="0"/>
          </a:p>
        </p:txBody>
      </p:sp>
    </p:spTree>
    <p:extLst>
      <p:ext uri="{BB962C8B-B14F-4D97-AF65-F5344CB8AC3E}">
        <p14:creationId xmlns:p14="http://schemas.microsoft.com/office/powerpoint/2010/main" val="3537080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FA03680-1745-43A6-84AB-F9E62EC72A1D}" type="datetimeFigureOut">
              <a:rPr lang="en-US" smtClean="0"/>
              <a:t>6/9/2020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C3F186C-0192-4E36-B831-500FB38C0B44}" type="slidenum">
              <a:rPr lang="en-US" smtClean="0"/>
              <a:t>‹#›</a:t>
            </a:fld>
            <a:endParaRPr lang="en-US"/>
          </a:p>
        </p:txBody>
      </p:sp>
    </p:spTree>
    <p:extLst>
      <p:ext uri="{BB962C8B-B14F-4D97-AF65-F5344CB8AC3E}">
        <p14:creationId xmlns:p14="http://schemas.microsoft.com/office/powerpoint/2010/main" val="2343072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FA03680-1745-43A6-84AB-F9E62EC72A1D}" type="datetimeFigureOut">
              <a:rPr lang="en-US" smtClean="0"/>
              <a:t>6/9/2020</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C3F186C-0192-4E36-B831-500FB38C0B44}" type="slidenum">
              <a:rPr lang="en-US" smtClean="0"/>
              <a:t>‹#›</a:t>
            </a:fld>
            <a:endParaRPr lang="en-US"/>
          </a:p>
        </p:txBody>
      </p:sp>
    </p:spTree>
    <p:extLst>
      <p:ext uri="{BB962C8B-B14F-4D97-AF65-F5344CB8AC3E}">
        <p14:creationId xmlns:p14="http://schemas.microsoft.com/office/powerpoint/2010/main" val="795265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FA03680-1745-43A6-84AB-F9E62EC72A1D}" type="datetimeFigureOut">
              <a:rPr lang="en-US" smtClean="0"/>
              <a:t>6/9/2020</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C3F186C-0192-4E36-B831-500FB38C0B44}" type="slidenum">
              <a:rPr lang="en-US" smtClean="0"/>
              <a:t>‹#›</a:t>
            </a:fld>
            <a:endParaRPr lang="en-US"/>
          </a:p>
        </p:txBody>
      </p:sp>
    </p:spTree>
    <p:extLst>
      <p:ext uri="{BB962C8B-B14F-4D97-AF65-F5344CB8AC3E}">
        <p14:creationId xmlns:p14="http://schemas.microsoft.com/office/powerpoint/2010/main" val="2494124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FA03680-1745-43A6-84AB-F9E62EC72A1D}" type="datetimeFigureOut">
              <a:rPr lang="en-US" smtClean="0"/>
              <a:t>6/9/2020</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6C3F186C-0192-4E36-B831-500FB38C0B44}" type="slidenum">
              <a:rPr lang="en-US" smtClean="0"/>
              <a:t>‹#›</a:t>
            </a:fld>
            <a:endParaRPr lang="en-US"/>
          </a:p>
        </p:txBody>
      </p:sp>
    </p:spTree>
    <p:extLst>
      <p:ext uri="{BB962C8B-B14F-4D97-AF65-F5344CB8AC3E}">
        <p14:creationId xmlns:p14="http://schemas.microsoft.com/office/powerpoint/2010/main" val="2266793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A03680-1745-43A6-84AB-F9E62EC72A1D}" type="datetimeFigureOut">
              <a:rPr lang="en-US" smtClean="0"/>
              <a:t>6/9/2020</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C3F186C-0192-4E36-B831-500FB38C0B44}" type="slidenum">
              <a:rPr lang="en-US" smtClean="0"/>
              <a:t>‹#›</a:t>
            </a:fld>
            <a:endParaRPr lang="en-US"/>
          </a:p>
        </p:txBody>
      </p:sp>
    </p:spTree>
    <p:extLst>
      <p:ext uri="{BB962C8B-B14F-4D97-AF65-F5344CB8AC3E}">
        <p14:creationId xmlns:p14="http://schemas.microsoft.com/office/powerpoint/2010/main" val="3127250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FA03680-1745-43A6-84AB-F9E62EC72A1D}" type="datetimeFigureOut">
              <a:rPr lang="en-US" smtClean="0"/>
              <a:t>6/9/2020</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C3F186C-0192-4E36-B831-500FB38C0B44}" type="slidenum">
              <a:rPr lang="en-US" smtClean="0"/>
              <a:t>‹#›</a:t>
            </a:fld>
            <a:endParaRPr lang="en-US"/>
          </a:p>
        </p:txBody>
      </p:sp>
    </p:spTree>
    <p:extLst>
      <p:ext uri="{BB962C8B-B14F-4D97-AF65-F5344CB8AC3E}">
        <p14:creationId xmlns:p14="http://schemas.microsoft.com/office/powerpoint/2010/main" val="3037208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FA03680-1745-43A6-84AB-F9E62EC72A1D}" type="datetimeFigureOut">
              <a:rPr lang="en-US" smtClean="0"/>
              <a:t>6/9/2020</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C3F186C-0192-4E36-B831-500FB38C0B44}" type="slidenum">
              <a:rPr lang="en-US" smtClean="0"/>
              <a:t>‹#›</a:t>
            </a:fld>
            <a:endParaRPr lang="en-US"/>
          </a:p>
        </p:txBody>
      </p:sp>
    </p:spTree>
    <p:extLst>
      <p:ext uri="{BB962C8B-B14F-4D97-AF65-F5344CB8AC3E}">
        <p14:creationId xmlns:p14="http://schemas.microsoft.com/office/powerpoint/2010/main" val="690294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A03680-1745-43A6-84AB-F9E62EC72A1D}" type="datetimeFigureOut">
              <a:rPr lang="en-US" smtClean="0"/>
              <a:t>6/9/2020</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3F186C-0192-4E36-B831-500FB38C0B44}" type="slidenum">
              <a:rPr lang="en-US" smtClean="0"/>
              <a:t>‹#›</a:t>
            </a:fld>
            <a:endParaRPr lang="en-US"/>
          </a:p>
        </p:txBody>
      </p:sp>
    </p:spTree>
    <p:extLst>
      <p:ext uri="{BB962C8B-B14F-4D97-AF65-F5344CB8AC3E}">
        <p14:creationId xmlns:p14="http://schemas.microsoft.com/office/powerpoint/2010/main" val="3257106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emf"/><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guide.agilealliance.org/guide/stories.html"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http://alistair.cockburn.us/Walking+skeleton"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hyperlink" Target="https://github.com/tusjain/agileanswer/blob/master/repository/I%20as%20a%20Product%20Owner.pdf" TargetMode="Externa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3.tmp"/></Relationships>
</file>

<file path=ppt/slides/_rels/slide52.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hyperlink" Target="https://github.com/tusjain/agileanswer/blob/master/repository/Kano%20Model.pdf"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3" Type="http://schemas.openxmlformats.org/officeDocument/2006/relationships/hyperlink" Target="https://agileanswer.blogspot.com/2018/09/relative-estimation-epics-features-and.html/" TargetMode="External"/><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55.png"/><Relationship Id="rId5" Type="http://schemas.openxmlformats.org/officeDocument/2006/relationships/image" Target="../media/image54.wmf"/><Relationship Id="rId4" Type="http://schemas.openxmlformats.org/officeDocument/2006/relationships/oleObject" Target="../embeddings/oleObject1.bin"/></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7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tusjain/agileanswer/blob/master/repository/Minimum%20Viable%20Product.pdf" TargetMode="External"/><Relationship Id="rId2" Type="http://schemas.openxmlformats.org/officeDocument/2006/relationships/image" Target="../media/image63.jpeg"/><Relationship Id="rId1" Type="http://schemas.openxmlformats.org/officeDocument/2006/relationships/slideLayout" Target="../slideLayouts/slideLayout7.xml"/><Relationship Id="rId4" Type="http://schemas.openxmlformats.org/officeDocument/2006/relationships/hyperlink" Target="https://agileanswer.blogspot.com/2018/09/minimum-viable-product-and-minimum.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hyperlink" Target="https://www.youtube.com/watch?v=3eljozEWpf8"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4591" t="19205" b="15704"/>
          <a:stretch/>
        </p:blipFill>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6" y="1017"/>
            <a:ext cx="12188388" cy="6855967"/>
          </a:xfrm>
          <a:prstGeom prst="rect">
            <a:avLst/>
          </a:prstGeom>
        </p:spPr>
      </p:pic>
      <p:pic>
        <p:nvPicPr>
          <p:cNvPr id="22" name="Picture 21"/>
          <p:cNvPicPr>
            <a:picLocks noChangeAspect="1"/>
          </p:cNvPicPr>
          <p:nvPr/>
        </p:nvPicPr>
        <p:blipFill>
          <a:blip r:embed="rId5"/>
          <a:stretch>
            <a:fillRect/>
          </a:stretch>
        </p:blipFill>
        <p:spPr>
          <a:xfrm>
            <a:off x="11694704" y="-2650"/>
            <a:ext cx="495491" cy="6886049"/>
          </a:xfrm>
          <a:prstGeom prst="rect">
            <a:avLst/>
          </a:prstGeom>
        </p:spPr>
      </p:pic>
      <p:sp>
        <p:nvSpPr>
          <p:cNvPr id="12" name="Title 1"/>
          <p:cNvSpPr txBox="1">
            <a:spLocks/>
          </p:cNvSpPr>
          <p:nvPr/>
        </p:nvSpPr>
        <p:spPr>
          <a:xfrm>
            <a:off x="230661" y="2822744"/>
            <a:ext cx="7230665" cy="269295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kern="1200">
                <a:solidFill>
                  <a:srgbClr val="0070C0"/>
                </a:solidFill>
                <a:latin typeface="+mj-lt"/>
                <a:ea typeface="+mj-ea"/>
                <a:cs typeface="+mj-cs"/>
              </a:defRPr>
            </a:lvl1pPr>
          </a:lstStyle>
          <a:p>
            <a:r>
              <a:rPr lang="en-US" sz="8000" b="1" dirty="0" smtClean="0">
                <a:solidFill>
                  <a:srgbClr val="92D050"/>
                </a:solidFill>
              </a:rPr>
              <a:t>Product Owner</a:t>
            </a:r>
            <a:endParaRPr lang="en-US" sz="8000" b="1" dirty="0">
              <a:solidFill>
                <a:srgbClr val="92D050"/>
              </a:solidFill>
            </a:endParaRPr>
          </a:p>
        </p:txBody>
      </p:sp>
    </p:spTree>
    <p:extLst>
      <p:ext uri="{BB962C8B-B14F-4D97-AF65-F5344CB8AC3E}">
        <p14:creationId xmlns:p14="http://schemas.microsoft.com/office/powerpoint/2010/main" val="2308393576"/>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07914" y="200353"/>
            <a:ext cx="11630733" cy="603980"/>
          </a:xfrm>
          <a:prstGeom prst="rect">
            <a:avLst/>
          </a:prstGeom>
          <a:noFill/>
          <a:ln>
            <a:noFill/>
          </a:ln>
        </p:spPr>
        <p:txBody>
          <a:bodyPr lIns="121897" tIns="60932" rIns="121897" bIns="60932" anchor="t" anchorCtr="0">
            <a:noAutofit/>
          </a:bodyPr>
          <a:lstStyle/>
          <a:p>
            <a:pPr>
              <a:buSzPct val="25000"/>
            </a:pPr>
            <a:r>
              <a:rPr lang="en-US" sz="3199" b="1" dirty="0">
                <a:solidFill>
                  <a:srgbClr val="92D050"/>
                </a:solidFill>
                <a:latin typeface="Avenir Book" charset="0"/>
                <a:ea typeface="Avenir Book" charset="0"/>
                <a:cs typeface="Avenir Book" charset="0"/>
              </a:rPr>
              <a:t>Sprint</a:t>
            </a:r>
            <a:r>
              <a:rPr lang="en-US" dirty="0"/>
              <a:t> </a:t>
            </a:r>
            <a:r>
              <a:rPr lang="en-US" sz="3199" b="1" dirty="0">
                <a:solidFill>
                  <a:srgbClr val="92D050"/>
                </a:solidFill>
                <a:latin typeface="Avenir Book" charset="0"/>
                <a:ea typeface="Avenir Book" charset="0"/>
                <a:cs typeface="Avenir Book" charset="0"/>
              </a:rPr>
              <a:t>Planning</a:t>
            </a:r>
          </a:p>
        </p:txBody>
      </p:sp>
      <p:sp>
        <p:nvSpPr>
          <p:cNvPr id="379" name="Shape 379"/>
          <p:cNvSpPr txBox="1">
            <a:spLocks noGrp="1"/>
          </p:cNvSpPr>
          <p:nvPr>
            <p:ph type="sldNum" idx="12"/>
          </p:nvPr>
        </p:nvSpPr>
        <p:spPr>
          <a:xfrm>
            <a:off x="11254523" y="6340176"/>
            <a:ext cx="624383" cy="372533"/>
          </a:xfrm>
          <a:prstGeom prst="rect">
            <a:avLst/>
          </a:prstGeom>
          <a:noFill/>
          <a:ln>
            <a:noFill/>
          </a:ln>
        </p:spPr>
        <p:txBody>
          <a:bodyPr lIns="121897" tIns="60932" rIns="121897" bIns="60932" anchor="t" anchorCtr="0">
            <a:noAutofit/>
          </a:bodyPr>
          <a:lstStyle/>
          <a:p>
            <a:pPr>
              <a:buClr>
                <a:srgbClr val="3F3F3F"/>
              </a:buClr>
              <a:buSzPct val="25000"/>
            </a:pPr>
            <a:fld id="{00000000-1234-1234-1234-123412341234}" type="slidenum">
              <a:rPr lang="en-US" sz="1300">
                <a:solidFill>
                  <a:srgbClr val="3F3F3F"/>
                </a:solidFill>
                <a:latin typeface="Arial"/>
                <a:ea typeface="Arial"/>
                <a:cs typeface="Arial"/>
                <a:sym typeface="Arial"/>
              </a:rPr>
              <a:pPr>
                <a:buClr>
                  <a:srgbClr val="3F3F3F"/>
                </a:buClr>
                <a:buSzPct val="25000"/>
              </a:pPr>
              <a:t>10</a:t>
            </a:fld>
            <a:endParaRPr lang="en-US" sz="1300">
              <a:solidFill>
                <a:srgbClr val="3F3F3F"/>
              </a:solidFill>
              <a:latin typeface="Arial"/>
              <a:ea typeface="Arial"/>
              <a:cs typeface="Arial"/>
              <a:sym typeface="Arial"/>
            </a:endParaRPr>
          </a:p>
        </p:txBody>
      </p:sp>
      <p:grpSp>
        <p:nvGrpSpPr>
          <p:cNvPr id="4" name="Group 3"/>
          <p:cNvGrpSpPr/>
          <p:nvPr/>
        </p:nvGrpSpPr>
        <p:grpSpPr>
          <a:xfrm>
            <a:off x="9488078" y="163599"/>
            <a:ext cx="2390828" cy="1110192"/>
            <a:chOff x="7116058" y="136347"/>
            <a:chExt cx="1837927" cy="933804"/>
          </a:xfrm>
        </p:grpSpPr>
        <p:pic>
          <p:nvPicPr>
            <p:cNvPr id="7" name="Picture 6"/>
            <p:cNvPicPr>
              <a:picLocks noChangeAspect="1"/>
            </p:cNvPicPr>
            <p:nvPr/>
          </p:nvPicPr>
          <p:blipFill>
            <a:blip r:embed="rId3"/>
            <a:stretch>
              <a:fillRect/>
            </a:stretch>
          </p:blipFill>
          <p:spPr>
            <a:xfrm>
              <a:off x="7116058" y="136347"/>
              <a:ext cx="1837927" cy="933804"/>
            </a:xfrm>
            <a:prstGeom prst="rect">
              <a:avLst/>
            </a:prstGeom>
          </p:spPr>
        </p:pic>
        <p:sp>
          <p:nvSpPr>
            <p:cNvPr id="2" name="Rectangle 1"/>
            <p:cNvSpPr/>
            <p:nvPr/>
          </p:nvSpPr>
          <p:spPr>
            <a:xfrm>
              <a:off x="7487270" y="414856"/>
              <a:ext cx="334536" cy="499544"/>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3476718" y="1372276"/>
            <a:ext cx="4055217" cy="5051269"/>
          </a:xfrm>
          <a:prstGeom prst="rect">
            <a:avLst/>
          </a:prstGeom>
          <a:solidFill>
            <a:srgbClr val="92D050">
              <a:alpha val="10196"/>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t" anchorCtr="0"/>
          <a:lstStyle/>
          <a:p>
            <a:pPr algn="ctr" defTabSz="914377"/>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Sprint Planning - Part 1</a:t>
            </a:r>
          </a:p>
          <a:p>
            <a:pPr algn="ctr" defTabSz="914377"/>
            <a:endPar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Duration:</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2 hours</a:t>
            </a:r>
          </a:p>
          <a:p>
            <a:pPr marL="457098" lvl="1" defTabSz="914377"/>
            <a:endPar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Participants</a:t>
            </a: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a:t>
            </a:r>
          </a:p>
          <a:p>
            <a:pPr marL="685691" lvl="1" indent="-228594"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Product Owner, Scrum </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Master, </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and </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the </a:t>
            </a:r>
            <a:r>
              <a:rPr lang="en-US" sz="1600" dirty="0" err="1">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DevTeam</a:t>
            </a:r>
            <a:endPar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685691" lvl="1" indent="-228594"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SMEs may also join</a:t>
            </a:r>
          </a:p>
          <a:p>
            <a:pPr marL="457097" lvl="1" defTabSz="914377"/>
            <a:endPar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Activities</a:t>
            </a:r>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PO speaks about Sprint Goal</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PO offers the story to the </a:t>
            </a:r>
            <a:r>
              <a:rPr lang="en-US" sz="1600" dirty="0" err="1">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devTeam</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to be included in the current Sprint</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PO answers the queries by </a:t>
            </a:r>
            <a:r>
              <a:rPr lang="en-US" sz="1600" dirty="0" err="1">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a:t>
            </a:r>
            <a:r>
              <a:rPr lang="en-US" sz="1600" dirty="0" err="1">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evTeam</a:t>
            </a:r>
            <a:endPar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PO strives for maximizing the Business Value</a:t>
            </a:r>
          </a:p>
          <a:p>
            <a:pPr marL="457098" lvl="1" defTabSz="914377"/>
            <a:endPar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Results</a:t>
            </a:r>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a:t>
            </a:r>
            <a:r>
              <a:rPr lang="en-CA"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a:t>
            </a:r>
          </a:p>
          <a:p>
            <a:pPr marL="714266" lvl="1" indent="-257168" defTabSz="914377">
              <a:buFont typeface="Wingdings" panose="05000000000000000000" pitchFamily="2" charset="2"/>
              <a:buChar char="q"/>
            </a:pPr>
            <a:r>
              <a:rPr lang="en-CA"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Sprint </a:t>
            </a:r>
            <a:r>
              <a:rPr lang="en-CA"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Backlog</a:t>
            </a:r>
            <a:endParaRPr lang="en-CA"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p:txBody>
      </p:sp>
      <p:sp>
        <p:nvSpPr>
          <p:cNvPr id="12" name="Rectangle 11"/>
          <p:cNvSpPr/>
          <p:nvPr/>
        </p:nvSpPr>
        <p:spPr>
          <a:xfrm>
            <a:off x="7864563" y="1372276"/>
            <a:ext cx="4014343" cy="5051269"/>
          </a:xfrm>
          <a:prstGeom prst="rect">
            <a:avLst/>
          </a:prstGeom>
          <a:solidFill>
            <a:srgbClr val="92D050">
              <a:alpha val="10196"/>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t" anchorCtr="0"/>
          <a:lstStyle/>
          <a:p>
            <a:pPr algn="ctr" defTabSz="914377"/>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Sprint Planning - Part 2</a:t>
            </a:r>
          </a:p>
          <a:p>
            <a:pPr defTabSz="914377"/>
            <a:endPar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Duration:</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2 hours</a:t>
            </a:r>
          </a:p>
          <a:p>
            <a:pPr marL="457098" lvl="1" defTabSz="914377"/>
            <a:endPar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Participants</a:t>
            </a: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Scrum Master and </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the Team</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Product Owner and SMEs may also join</a:t>
            </a:r>
            <a:endPar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defTabSz="914377"/>
            <a:endParaRPr lang="en-CA"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defTabSz="914377"/>
            <a:r>
              <a:rPr lang="en-CA"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3. </a:t>
            </a:r>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Activities</a:t>
            </a:r>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PO answers queries by </a:t>
            </a:r>
            <a:r>
              <a:rPr lang="en-US" sz="1600" dirty="0" err="1">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devTeam</a:t>
            </a:r>
            <a:endPar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defTabSz="914377"/>
            <a:endParaRPr lang="en-CA"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defTabSz="914377"/>
            <a:r>
              <a:rPr lang="en-CA"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4. </a:t>
            </a:r>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Results</a:t>
            </a:r>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Committed User </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S</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tories </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for the </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Sprint</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Sprint Backlog</a:t>
            </a:r>
            <a:endPar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p:txBody>
      </p:sp>
      <p:sp>
        <p:nvSpPr>
          <p:cNvPr id="13" name="Rounded Rectangle 12"/>
          <p:cNvSpPr/>
          <p:nvPr/>
        </p:nvSpPr>
        <p:spPr>
          <a:xfrm>
            <a:off x="509217" y="2241629"/>
            <a:ext cx="2801187" cy="665987"/>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a:t>Sprint Planning </a:t>
            </a:r>
          </a:p>
        </p:txBody>
      </p:sp>
      <p:sp>
        <p:nvSpPr>
          <p:cNvPr id="14" name="Rounded Rectangle 13"/>
          <p:cNvSpPr/>
          <p:nvPr/>
        </p:nvSpPr>
        <p:spPr>
          <a:xfrm>
            <a:off x="509219" y="3061409"/>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Stand Up</a:t>
            </a:r>
          </a:p>
        </p:txBody>
      </p:sp>
      <p:sp>
        <p:nvSpPr>
          <p:cNvPr id="15" name="Rounded Rectangle 14"/>
          <p:cNvSpPr/>
          <p:nvPr/>
        </p:nvSpPr>
        <p:spPr>
          <a:xfrm>
            <a:off x="509219" y="3894676"/>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Sprint Review</a:t>
            </a:r>
          </a:p>
        </p:txBody>
      </p:sp>
      <p:sp>
        <p:nvSpPr>
          <p:cNvPr id="16" name="Rounded Rectangle 15"/>
          <p:cNvSpPr/>
          <p:nvPr/>
        </p:nvSpPr>
        <p:spPr>
          <a:xfrm>
            <a:off x="509219" y="4727943"/>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Retrospective</a:t>
            </a:r>
            <a:endParaRPr lang="en-US" sz="1600" b="1" dirty="0">
              <a:solidFill>
                <a:schemeClr val="tx1">
                  <a:lumMod val="85000"/>
                  <a:lumOff val="15000"/>
                </a:schemeClr>
              </a:solidFill>
            </a:endParaRPr>
          </a:p>
        </p:txBody>
      </p:sp>
      <p:sp>
        <p:nvSpPr>
          <p:cNvPr id="9" name="Rounded Rectangle 8"/>
          <p:cNvSpPr/>
          <p:nvPr/>
        </p:nvSpPr>
        <p:spPr>
          <a:xfrm>
            <a:off x="509217" y="1055657"/>
            <a:ext cx="1201003" cy="816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dirty="0" smtClean="0"/>
              <a:t>2 Week Sprint</a:t>
            </a:r>
            <a:endParaRPr lang="en-US" dirty="0"/>
          </a:p>
        </p:txBody>
      </p:sp>
    </p:spTree>
    <p:extLst>
      <p:ext uri="{BB962C8B-B14F-4D97-AF65-F5344CB8AC3E}">
        <p14:creationId xmlns:p14="http://schemas.microsoft.com/office/powerpoint/2010/main" val="37887425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07914" y="200353"/>
            <a:ext cx="11630733" cy="603980"/>
          </a:xfrm>
          <a:prstGeom prst="rect">
            <a:avLst/>
          </a:prstGeom>
          <a:noFill/>
          <a:ln>
            <a:noFill/>
          </a:ln>
        </p:spPr>
        <p:txBody>
          <a:bodyPr lIns="121897" tIns="60932" rIns="121897" bIns="60932" anchor="t" anchorCtr="0">
            <a:noAutofit/>
          </a:bodyPr>
          <a:lstStyle/>
          <a:p>
            <a:pPr>
              <a:buSzPct val="25000"/>
            </a:pPr>
            <a:r>
              <a:rPr lang="en-US" sz="3199" b="1" dirty="0">
                <a:solidFill>
                  <a:srgbClr val="92D050"/>
                </a:solidFill>
                <a:latin typeface="Avenir Book" charset="0"/>
                <a:ea typeface="Avenir Book" charset="0"/>
                <a:cs typeface="Avenir Book" charset="0"/>
              </a:rPr>
              <a:t>Stand Up</a:t>
            </a:r>
          </a:p>
        </p:txBody>
      </p:sp>
      <p:sp>
        <p:nvSpPr>
          <p:cNvPr id="379" name="Shape 379"/>
          <p:cNvSpPr txBox="1">
            <a:spLocks noGrp="1"/>
          </p:cNvSpPr>
          <p:nvPr>
            <p:ph type="sldNum" idx="12"/>
          </p:nvPr>
        </p:nvSpPr>
        <p:spPr>
          <a:xfrm>
            <a:off x="11254523" y="6340176"/>
            <a:ext cx="624383" cy="372533"/>
          </a:xfrm>
          <a:prstGeom prst="rect">
            <a:avLst/>
          </a:prstGeom>
          <a:noFill/>
          <a:ln>
            <a:noFill/>
          </a:ln>
        </p:spPr>
        <p:txBody>
          <a:bodyPr lIns="121897" tIns="60932" rIns="121897" bIns="60932" anchor="t" anchorCtr="0">
            <a:noAutofit/>
          </a:bodyPr>
          <a:lstStyle/>
          <a:p>
            <a:pPr>
              <a:buClr>
                <a:srgbClr val="3F3F3F"/>
              </a:buClr>
              <a:buSzPct val="25000"/>
            </a:pPr>
            <a:fld id="{00000000-1234-1234-1234-123412341234}" type="slidenum">
              <a:rPr lang="en-US" sz="1300">
                <a:solidFill>
                  <a:srgbClr val="3F3F3F"/>
                </a:solidFill>
                <a:latin typeface="Arial"/>
                <a:ea typeface="Arial"/>
                <a:cs typeface="Arial"/>
                <a:sym typeface="Arial"/>
              </a:rPr>
              <a:pPr>
                <a:buClr>
                  <a:srgbClr val="3F3F3F"/>
                </a:buClr>
                <a:buSzPct val="25000"/>
              </a:pPr>
              <a:t>11</a:t>
            </a:fld>
            <a:endParaRPr lang="en-US" sz="1300">
              <a:solidFill>
                <a:srgbClr val="3F3F3F"/>
              </a:solidFill>
              <a:latin typeface="Arial"/>
              <a:ea typeface="Arial"/>
              <a:cs typeface="Arial"/>
              <a:sym typeface="Arial"/>
            </a:endParaRPr>
          </a:p>
        </p:txBody>
      </p:sp>
      <p:grpSp>
        <p:nvGrpSpPr>
          <p:cNvPr id="3" name="Group 2"/>
          <p:cNvGrpSpPr/>
          <p:nvPr/>
        </p:nvGrpSpPr>
        <p:grpSpPr>
          <a:xfrm>
            <a:off x="9488078" y="163599"/>
            <a:ext cx="2390828" cy="1110192"/>
            <a:chOff x="7116058" y="122699"/>
            <a:chExt cx="1793121" cy="832644"/>
          </a:xfrm>
        </p:grpSpPr>
        <p:pic>
          <p:nvPicPr>
            <p:cNvPr id="7" name="Picture 6"/>
            <p:cNvPicPr>
              <a:picLocks noChangeAspect="1"/>
            </p:cNvPicPr>
            <p:nvPr/>
          </p:nvPicPr>
          <p:blipFill>
            <a:blip r:embed="rId3"/>
            <a:stretch>
              <a:fillRect/>
            </a:stretch>
          </p:blipFill>
          <p:spPr>
            <a:xfrm>
              <a:off x="7116058" y="122699"/>
              <a:ext cx="1793121" cy="832644"/>
            </a:xfrm>
            <a:prstGeom prst="rect">
              <a:avLst/>
            </a:prstGeom>
          </p:spPr>
        </p:pic>
        <p:sp>
          <p:nvSpPr>
            <p:cNvPr id="2" name="Rectangle 1"/>
            <p:cNvSpPr/>
            <p:nvPr/>
          </p:nvSpPr>
          <p:spPr>
            <a:xfrm>
              <a:off x="8506698" y="150263"/>
              <a:ext cx="315274" cy="268495"/>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ounded Rectangle 8"/>
          <p:cNvSpPr/>
          <p:nvPr/>
        </p:nvSpPr>
        <p:spPr>
          <a:xfrm>
            <a:off x="509217" y="1055657"/>
            <a:ext cx="1201003" cy="816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dirty="0" smtClean="0"/>
              <a:t>2 Week Sprint</a:t>
            </a:r>
            <a:endParaRPr lang="en-US" dirty="0"/>
          </a:p>
        </p:txBody>
      </p:sp>
      <p:sp>
        <p:nvSpPr>
          <p:cNvPr id="17" name="Rounded Rectangle 16"/>
          <p:cNvSpPr/>
          <p:nvPr/>
        </p:nvSpPr>
        <p:spPr>
          <a:xfrm>
            <a:off x="509217" y="3009265"/>
            <a:ext cx="2801187" cy="665987"/>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t>Stand Up</a:t>
            </a:r>
            <a:endParaRPr lang="en-US" b="1" dirty="0"/>
          </a:p>
        </p:txBody>
      </p:sp>
      <p:sp>
        <p:nvSpPr>
          <p:cNvPr id="18" name="Rounded Rectangle 17"/>
          <p:cNvSpPr/>
          <p:nvPr/>
        </p:nvSpPr>
        <p:spPr>
          <a:xfrm>
            <a:off x="509218" y="2123856"/>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Sprint Planning</a:t>
            </a:r>
            <a:endParaRPr lang="en-US" sz="1600" b="1" dirty="0">
              <a:solidFill>
                <a:schemeClr val="tx1">
                  <a:lumMod val="85000"/>
                  <a:lumOff val="15000"/>
                </a:schemeClr>
              </a:solidFill>
            </a:endParaRPr>
          </a:p>
        </p:txBody>
      </p:sp>
      <p:sp>
        <p:nvSpPr>
          <p:cNvPr id="19" name="Rounded Rectangle 18"/>
          <p:cNvSpPr/>
          <p:nvPr/>
        </p:nvSpPr>
        <p:spPr>
          <a:xfrm>
            <a:off x="509219" y="3894676"/>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Sprint Review</a:t>
            </a:r>
          </a:p>
        </p:txBody>
      </p:sp>
      <p:sp>
        <p:nvSpPr>
          <p:cNvPr id="20" name="Rounded Rectangle 19"/>
          <p:cNvSpPr/>
          <p:nvPr/>
        </p:nvSpPr>
        <p:spPr>
          <a:xfrm>
            <a:off x="509219" y="4727943"/>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Retrospective</a:t>
            </a:r>
            <a:endParaRPr lang="en-US" sz="1600" b="1" dirty="0">
              <a:solidFill>
                <a:schemeClr val="tx1">
                  <a:lumMod val="85000"/>
                  <a:lumOff val="15000"/>
                </a:schemeClr>
              </a:solidFill>
            </a:endParaRPr>
          </a:p>
        </p:txBody>
      </p:sp>
      <p:sp>
        <p:nvSpPr>
          <p:cNvPr id="14" name="Rectangle 13"/>
          <p:cNvSpPr/>
          <p:nvPr/>
        </p:nvSpPr>
        <p:spPr>
          <a:xfrm>
            <a:off x="3476718" y="1372276"/>
            <a:ext cx="8209761" cy="5051269"/>
          </a:xfrm>
          <a:prstGeom prst="rect">
            <a:avLst/>
          </a:prstGeom>
          <a:solidFill>
            <a:srgbClr val="92D050">
              <a:alpha val="10196"/>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t" anchorCtr="0"/>
          <a:lstStyle/>
          <a:p>
            <a:pPr algn="ctr" defTabSz="914377"/>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Stand Up</a:t>
            </a:r>
          </a:p>
          <a:p>
            <a:pPr algn="ctr" defTabSz="914377"/>
            <a:endPar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CA" sz="1600" b="1" dirty="0">
                <a:solidFill>
                  <a:prstClr val="black"/>
                </a:solidFill>
                <a:latin typeface="Calibri" panose="020F0502020204030204" pitchFamily="34" charset="0"/>
                <a:ea typeface="Verdana" panose="020B0604030504040204" pitchFamily="34" charset="0"/>
                <a:cs typeface="Verdana" panose="020B0604030504040204" pitchFamily="34" charset="0"/>
              </a:rPr>
              <a:t>Duration: </a:t>
            </a:r>
          </a:p>
          <a:p>
            <a:pPr marL="714266" lvl="1" indent="-257168" defTabSz="914377">
              <a:buFont typeface="Wingdings" panose="05000000000000000000" pitchFamily="2" charset="2"/>
              <a:buChar char="q"/>
            </a:pPr>
            <a:r>
              <a:rPr lang="en-CA" sz="1600" dirty="0">
                <a:solidFill>
                  <a:prstClr val="black"/>
                </a:solidFill>
                <a:latin typeface="Calibri" panose="020F0502020204030204" pitchFamily="34" charset="0"/>
                <a:ea typeface="Verdana" panose="020B0604030504040204" pitchFamily="34" charset="0"/>
                <a:cs typeface="Verdana" panose="020B0604030504040204" pitchFamily="34" charset="0"/>
              </a:rPr>
              <a:t>15 minutes</a:t>
            </a:r>
          </a:p>
          <a:p>
            <a:pPr marL="714266" lvl="1" indent="-257168" defTabSz="914377">
              <a:buFont typeface="+mj-lt"/>
              <a:buAutoNum type="arabicPeriod"/>
            </a:pPr>
            <a:endParaRPr lang="en-CA" sz="1600" dirty="0">
              <a:solidFill>
                <a:prstClr val="black"/>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prstClr val="black"/>
                </a:solidFill>
                <a:latin typeface="Calibri" panose="020F0502020204030204" pitchFamily="34" charset="0"/>
                <a:ea typeface="Verdana" panose="020B0604030504040204" pitchFamily="34" charset="0"/>
                <a:cs typeface="Verdana" panose="020B0604030504040204" pitchFamily="34" charset="0"/>
              </a:rPr>
              <a:t>Participants: </a:t>
            </a:r>
          </a:p>
          <a:p>
            <a:pPr marL="714266" lvl="1" indent="-257168" defTabSz="914377">
              <a:buFont typeface="Wingdings" panose="05000000000000000000" pitchFamily="2" charset="2"/>
              <a:buChar char="q"/>
            </a:pPr>
            <a:r>
              <a:rPr lang="en-US" sz="1600" dirty="0">
                <a:solidFill>
                  <a:prstClr val="black"/>
                </a:solidFill>
                <a:latin typeface="Calibri" panose="020F0502020204030204" pitchFamily="34" charset="0"/>
                <a:ea typeface="Verdana" panose="020B0604030504040204" pitchFamily="34" charset="0"/>
                <a:cs typeface="Verdana" panose="020B0604030504040204" pitchFamily="34" charset="0"/>
              </a:rPr>
              <a:t>Product Owner, Scrum Master, and the </a:t>
            </a:r>
            <a:r>
              <a:rPr lang="en-US" sz="1600" dirty="0" err="1">
                <a:solidFill>
                  <a:prstClr val="black"/>
                </a:solidFill>
                <a:latin typeface="Calibri" panose="020F0502020204030204" pitchFamily="34" charset="0"/>
                <a:ea typeface="Verdana" panose="020B0604030504040204" pitchFamily="34" charset="0"/>
                <a:cs typeface="Verdana" panose="020B0604030504040204" pitchFamily="34" charset="0"/>
              </a:rPr>
              <a:t>DevTeam</a:t>
            </a:r>
            <a:endParaRPr lang="en-US" sz="1600" dirty="0">
              <a:solidFill>
                <a:prstClr val="black"/>
              </a:solidFill>
              <a:latin typeface="Calibri" panose="020F0502020204030204" pitchFamily="34" charset="0"/>
              <a:ea typeface="Verdana" panose="020B0604030504040204" pitchFamily="34" charset="0"/>
              <a:cs typeface="Verdana" panose="020B0604030504040204" pitchFamily="34" charset="0"/>
            </a:endParaRPr>
          </a:p>
          <a:p>
            <a:pPr marL="714266" lvl="1" indent="-257168" defTabSz="914377">
              <a:buFont typeface="+mj-lt"/>
              <a:buAutoNum type="arabicPeriod"/>
            </a:pPr>
            <a:endParaRPr lang="en-US" sz="1600" dirty="0">
              <a:solidFill>
                <a:prstClr val="black"/>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CA" sz="1600" b="1" dirty="0">
                <a:solidFill>
                  <a:prstClr val="black"/>
                </a:solidFill>
                <a:latin typeface="Calibri" panose="020F0502020204030204" pitchFamily="34" charset="0"/>
                <a:ea typeface="Verdana" panose="020B0604030504040204" pitchFamily="34" charset="0"/>
                <a:cs typeface="Verdana" panose="020B0604030504040204" pitchFamily="34" charset="0"/>
              </a:rPr>
              <a:t>Activities: </a:t>
            </a:r>
          </a:p>
          <a:p>
            <a:pPr marL="714266" lvl="1" indent="-257168" defTabSz="914377">
              <a:buFont typeface="Wingdings" panose="05000000000000000000" pitchFamily="2" charset="2"/>
              <a:buChar char="q"/>
            </a:pPr>
            <a:r>
              <a:rPr lang="en-US" sz="1600" dirty="0">
                <a:solidFill>
                  <a:prstClr val="black"/>
                </a:solidFill>
                <a:latin typeface="Calibri" panose="020F0502020204030204" pitchFamily="34" charset="0"/>
                <a:ea typeface="Verdana" panose="020B0604030504040204" pitchFamily="34" charset="0"/>
                <a:cs typeface="Verdana" panose="020B0604030504040204" pitchFamily="34" charset="0"/>
              </a:rPr>
              <a:t>PO also speak about his day (details may not be in Sprint &amp;/or Product Backlog)</a:t>
            </a:r>
          </a:p>
          <a:p>
            <a:pPr marL="714266" lvl="1" indent="-257168" defTabSz="914377">
              <a:buFont typeface="Wingdings" panose="05000000000000000000" pitchFamily="2" charset="2"/>
              <a:buChar char="q"/>
            </a:pPr>
            <a:r>
              <a:rPr lang="en-US" sz="1600" dirty="0">
                <a:solidFill>
                  <a:prstClr val="black"/>
                </a:solidFill>
                <a:latin typeface="Calibri" panose="020F0502020204030204" pitchFamily="34" charset="0"/>
                <a:ea typeface="Verdana" panose="020B0604030504040204" pitchFamily="34" charset="0"/>
                <a:cs typeface="Verdana" panose="020B0604030504040204" pitchFamily="34" charset="0"/>
              </a:rPr>
              <a:t>Each </a:t>
            </a:r>
            <a:r>
              <a:rPr lang="en-US" sz="1600" dirty="0">
                <a:solidFill>
                  <a:prstClr val="black"/>
                </a:solidFill>
                <a:latin typeface="Calibri" panose="020F0502020204030204" pitchFamily="34" charset="0"/>
                <a:ea typeface="Verdana" panose="020B0604030504040204" pitchFamily="34" charset="0"/>
                <a:cs typeface="Verdana" panose="020B0604030504040204" pitchFamily="34" charset="0"/>
              </a:rPr>
              <a:t>team member shares updates on User Stories/tasks</a:t>
            </a:r>
          </a:p>
          <a:p>
            <a:pPr marL="1323851" lvl="2" indent="-257168" defTabSz="914377">
              <a:buFont typeface="Wingdings" panose="05000000000000000000" pitchFamily="2" charset="2"/>
              <a:buChar char="§"/>
            </a:pPr>
            <a:r>
              <a:rPr lang="en-US" sz="1600" dirty="0">
                <a:solidFill>
                  <a:prstClr val="black"/>
                </a:solidFill>
                <a:latin typeface="Calibri" panose="020F0502020204030204" pitchFamily="34" charset="0"/>
                <a:ea typeface="Verdana" panose="020B0604030504040204" pitchFamily="34" charset="0"/>
                <a:cs typeface="Verdana" panose="020B0604030504040204" pitchFamily="34" charset="0"/>
              </a:rPr>
              <a:t>What I did yesterday?</a:t>
            </a:r>
          </a:p>
          <a:p>
            <a:pPr marL="1323851" lvl="2" indent="-257168" defTabSz="914377">
              <a:buFont typeface="Wingdings" panose="05000000000000000000" pitchFamily="2" charset="2"/>
              <a:buChar char="§"/>
            </a:pPr>
            <a:r>
              <a:rPr lang="en-US" sz="1600" dirty="0">
                <a:solidFill>
                  <a:prstClr val="black"/>
                </a:solidFill>
                <a:latin typeface="Calibri" panose="020F0502020204030204" pitchFamily="34" charset="0"/>
                <a:ea typeface="Verdana" panose="020B0604030504040204" pitchFamily="34" charset="0"/>
                <a:cs typeface="Verdana" panose="020B0604030504040204" pitchFamily="34" charset="0"/>
              </a:rPr>
              <a:t>What I will do today?</a:t>
            </a:r>
          </a:p>
          <a:p>
            <a:pPr marL="1323851" lvl="2" indent="-257168" defTabSz="914377">
              <a:buFont typeface="Wingdings" panose="05000000000000000000" pitchFamily="2" charset="2"/>
              <a:buChar char="§"/>
            </a:pPr>
            <a:r>
              <a:rPr lang="en-US" sz="1600" dirty="0">
                <a:solidFill>
                  <a:prstClr val="black"/>
                </a:solidFill>
                <a:latin typeface="Calibri" panose="020F0502020204030204" pitchFamily="34" charset="0"/>
                <a:ea typeface="Verdana" panose="020B0604030504040204" pitchFamily="34" charset="0"/>
                <a:cs typeface="Verdana" panose="020B0604030504040204" pitchFamily="34" charset="0"/>
              </a:rPr>
              <a:t>What are my impediments?</a:t>
            </a:r>
          </a:p>
          <a:p>
            <a:pPr marL="257168" indent="-257168" defTabSz="914377">
              <a:buFont typeface="+mj-lt"/>
              <a:buAutoNum type="arabicPeriod"/>
            </a:pPr>
            <a:r>
              <a:rPr lang="en-CA" sz="1600" b="1" dirty="0">
                <a:solidFill>
                  <a:prstClr val="black"/>
                </a:solidFill>
                <a:latin typeface="Calibri" panose="020F0502020204030204" pitchFamily="34" charset="0"/>
                <a:ea typeface="Verdana" panose="020B0604030504040204" pitchFamily="34" charset="0"/>
                <a:cs typeface="Verdana" panose="020B0604030504040204" pitchFamily="34" charset="0"/>
              </a:rPr>
              <a:t>Results: </a:t>
            </a:r>
          </a:p>
          <a:p>
            <a:pPr marL="714266" lvl="1" indent="-257168" defTabSz="914377">
              <a:buFont typeface="Wingdings" panose="05000000000000000000" pitchFamily="2" charset="2"/>
              <a:buChar char="q"/>
            </a:pPr>
            <a:r>
              <a:rPr lang="en-CA" sz="1600" dirty="0">
                <a:solidFill>
                  <a:prstClr val="black"/>
                </a:solidFill>
                <a:latin typeface="Calibri" panose="020F0502020204030204" pitchFamily="34" charset="0"/>
                <a:ea typeface="Verdana" panose="020B0604030504040204" pitchFamily="34" charset="0"/>
                <a:cs typeface="Verdana" panose="020B0604030504040204" pitchFamily="34" charset="0"/>
              </a:rPr>
              <a:t>Information sharing</a:t>
            </a:r>
          </a:p>
          <a:p>
            <a:pPr marL="714266" lvl="1" indent="-257168" defTabSz="914377">
              <a:buFont typeface="Wingdings" panose="05000000000000000000" pitchFamily="2" charset="2"/>
              <a:buChar char="q"/>
            </a:pPr>
            <a:r>
              <a:rPr lang="en-CA" sz="1600" dirty="0">
                <a:solidFill>
                  <a:prstClr val="black"/>
                </a:solidFill>
                <a:latin typeface="Calibri" panose="020F0502020204030204" pitchFamily="34" charset="0"/>
                <a:ea typeface="Verdana" panose="020B0604030504040204" pitchFamily="34" charset="0"/>
                <a:cs typeface="Verdana" panose="020B0604030504040204" pitchFamily="34" charset="0"/>
              </a:rPr>
              <a:t>Ask for help, if </a:t>
            </a:r>
            <a:r>
              <a:rPr lang="en-CA" sz="1600" dirty="0">
                <a:solidFill>
                  <a:prstClr val="black"/>
                </a:solidFill>
                <a:latin typeface="Calibri" panose="020F0502020204030204" pitchFamily="34" charset="0"/>
                <a:ea typeface="Verdana" panose="020B0604030504040204" pitchFamily="34" charset="0"/>
                <a:cs typeface="Verdana" panose="020B0604030504040204" pitchFamily="34" charset="0"/>
              </a:rPr>
              <a:t>needed</a:t>
            </a:r>
          </a:p>
          <a:p>
            <a:pPr marL="714266" lvl="1" indent="-257168" defTabSz="914377">
              <a:buFont typeface="Wingdings" panose="05000000000000000000" pitchFamily="2" charset="2"/>
              <a:buChar char="q"/>
            </a:pPr>
            <a:r>
              <a:rPr lang="en-CA" sz="1600" dirty="0">
                <a:solidFill>
                  <a:prstClr val="black"/>
                </a:solidFill>
                <a:latin typeface="Calibri" panose="020F0502020204030204" pitchFamily="34" charset="0"/>
                <a:ea typeface="Verdana" panose="020B0604030504040204" pitchFamily="34" charset="0"/>
                <a:cs typeface="Verdana" panose="020B0604030504040204" pitchFamily="34" charset="0"/>
              </a:rPr>
              <a:t>Subsequent discussions/meetings, if needed</a:t>
            </a:r>
          </a:p>
        </p:txBody>
      </p:sp>
    </p:spTree>
    <p:extLst>
      <p:ext uri="{BB962C8B-B14F-4D97-AF65-F5344CB8AC3E}">
        <p14:creationId xmlns:p14="http://schemas.microsoft.com/office/powerpoint/2010/main" val="2935680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07914" y="200353"/>
            <a:ext cx="11630733" cy="603980"/>
          </a:xfrm>
          <a:prstGeom prst="rect">
            <a:avLst/>
          </a:prstGeom>
          <a:noFill/>
          <a:ln>
            <a:noFill/>
          </a:ln>
        </p:spPr>
        <p:txBody>
          <a:bodyPr lIns="121897" tIns="60932" rIns="121897" bIns="60932" anchor="t" anchorCtr="0">
            <a:noAutofit/>
          </a:bodyPr>
          <a:lstStyle/>
          <a:p>
            <a:pPr>
              <a:buSzPct val="25000"/>
            </a:pPr>
            <a:r>
              <a:rPr lang="en-US" sz="3199" b="1" dirty="0">
                <a:solidFill>
                  <a:srgbClr val="92D050"/>
                </a:solidFill>
                <a:latin typeface="Avenir Book" charset="0"/>
                <a:ea typeface="Avenir Book" charset="0"/>
                <a:cs typeface="Avenir Book" charset="0"/>
              </a:rPr>
              <a:t>Sprint Review</a:t>
            </a:r>
          </a:p>
        </p:txBody>
      </p:sp>
      <p:sp>
        <p:nvSpPr>
          <p:cNvPr id="379" name="Shape 379"/>
          <p:cNvSpPr txBox="1">
            <a:spLocks noGrp="1"/>
          </p:cNvSpPr>
          <p:nvPr>
            <p:ph type="sldNum" idx="12"/>
          </p:nvPr>
        </p:nvSpPr>
        <p:spPr>
          <a:xfrm>
            <a:off x="11254523" y="6340176"/>
            <a:ext cx="624383" cy="372533"/>
          </a:xfrm>
          <a:prstGeom prst="rect">
            <a:avLst/>
          </a:prstGeom>
          <a:noFill/>
          <a:ln>
            <a:noFill/>
          </a:ln>
        </p:spPr>
        <p:txBody>
          <a:bodyPr lIns="121897" tIns="60932" rIns="121897" bIns="60932" anchor="t" anchorCtr="0">
            <a:noAutofit/>
          </a:bodyPr>
          <a:lstStyle/>
          <a:p>
            <a:pPr>
              <a:buClr>
                <a:srgbClr val="3F3F3F"/>
              </a:buClr>
              <a:buSzPct val="25000"/>
            </a:pPr>
            <a:fld id="{00000000-1234-1234-1234-123412341234}" type="slidenum">
              <a:rPr lang="en-US" sz="1300">
                <a:solidFill>
                  <a:srgbClr val="3F3F3F"/>
                </a:solidFill>
                <a:latin typeface="Arial"/>
                <a:ea typeface="Arial"/>
                <a:cs typeface="Arial"/>
                <a:sym typeface="Arial"/>
              </a:rPr>
              <a:pPr>
                <a:buClr>
                  <a:srgbClr val="3F3F3F"/>
                </a:buClr>
                <a:buSzPct val="25000"/>
              </a:pPr>
              <a:t>12</a:t>
            </a:fld>
            <a:endParaRPr lang="en-US" sz="1300">
              <a:solidFill>
                <a:srgbClr val="3F3F3F"/>
              </a:solidFill>
              <a:latin typeface="Arial"/>
              <a:ea typeface="Arial"/>
              <a:cs typeface="Arial"/>
              <a:sym typeface="Arial"/>
            </a:endParaRPr>
          </a:p>
        </p:txBody>
      </p:sp>
      <p:grpSp>
        <p:nvGrpSpPr>
          <p:cNvPr id="4" name="Group 3"/>
          <p:cNvGrpSpPr/>
          <p:nvPr/>
        </p:nvGrpSpPr>
        <p:grpSpPr>
          <a:xfrm>
            <a:off x="9488078" y="163599"/>
            <a:ext cx="2450569" cy="1110192"/>
            <a:chOff x="7116058" y="122699"/>
            <a:chExt cx="1837927" cy="832644"/>
          </a:xfrm>
        </p:grpSpPr>
        <p:pic>
          <p:nvPicPr>
            <p:cNvPr id="7" name="Picture 6"/>
            <p:cNvPicPr>
              <a:picLocks noChangeAspect="1"/>
            </p:cNvPicPr>
            <p:nvPr/>
          </p:nvPicPr>
          <p:blipFill>
            <a:blip r:embed="rId3"/>
            <a:stretch>
              <a:fillRect/>
            </a:stretch>
          </p:blipFill>
          <p:spPr>
            <a:xfrm>
              <a:off x="7116058" y="122699"/>
              <a:ext cx="1793121" cy="832644"/>
            </a:xfrm>
            <a:prstGeom prst="rect">
              <a:avLst/>
            </a:prstGeom>
          </p:spPr>
        </p:pic>
        <p:sp>
          <p:nvSpPr>
            <p:cNvPr id="2" name="Rectangle 1"/>
            <p:cNvSpPr/>
            <p:nvPr/>
          </p:nvSpPr>
          <p:spPr>
            <a:xfrm>
              <a:off x="8638711" y="406400"/>
              <a:ext cx="315274" cy="196849"/>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3476718" y="1372276"/>
            <a:ext cx="8209761" cy="5051269"/>
          </a:xfrm>
          <a:prstGeom prst="rect">
            <a:avLst/>
          </a:prstGeom>
          <a:solidFill>
            <a:srgbClr val="92D050">
              <a:alpha val="10196"/>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t" anchorCtr="0"/>
          <a:lstStyle/>
          <a:p>
            <a:pPr algn="ctr" defTabSz="914377"/>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Sprint Review</a:t>
            </a:r>
          </a:p>
          <a:p>
            <a:pPr algn="ctr" defTabSz="914377"/>
            <a:endPar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Duration: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2 </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hour at end of the Sprint</a:t>
            </a:r>
          </a:p>
          <a:p>
            <a:pPr marL="257168" indent="-257168" defTabSz="914377">
              <a:buFont typeface="+mj-lt"/>
              <a:buAutoNum type="arabicPeriod"/>
            </a:pPr>
            <a:endPar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Participants: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Product Owner, Scrum Master, the </a:t>
            </a:r>
            <a:r>
              <a:rPr lang="en-US" sz="1600" dirty="0" err="1">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DevTeam</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and stakeholders</a:t>
            </a:r>
          </a:p>
          <a:p>
            <a:pPr defTabSz="914377"/>
            <a:endPar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defTabSz="914377"/>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3. </a:t>
            </a:r>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Activities: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PO leads the meeting</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The team discusses the workings of the Sprint</a:t>
            </a:r>
            <a:endPar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The </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t</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eam collect </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feedback from stakeholders</a:t>
            </a:r>
          </a:p>
          <a:p>
            <a:pPr marL="257168" indent="-257168" defTabSz="914377">
              <a:buFont typeface="+mj-lt"/>
              <a:buAutoNum type="arabicPeriod"/>
            </a:pPr>
            <a:endPar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defTabSz="914377"/>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4. Results: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Feedback is received</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Product Backlog is </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updated</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Input for future Sprint Planning meeting</a:t>
            </a:r>
            <a:endParaRPr lang="en-CA"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p:txBody>
      </p:sp>
      <p:sp>
        <p:nvSpPr>
          <p:cNvPr id="9" name="Rounded Rectangle 8"/>
          <p:cNvSpPr/>
          <p:nvPr/>
        </p:nvSpPr>
        <p:spPr>
          <a:xfrm>
            <a:off x="509217" y="1055657"/>
            <a:ext cx="1201003" cy="816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dirty="0" smtClean="0"/>
              <a:t>2 Week Sprint</a:t>
            </a:r>
            <a:endParaRPr lang="en-US" dirty="0"/>
          </a:p>
        </p:txBody>
      </p:sp>
      <p:sp>
        <p:nvSpPr>
          <p:cNvPr id="17" name="Rounded Rectangle 16"/>
          <p:cNvSpPr/>
          <p:nvPr/>
        </p:nvSpPr>
        <p:spPr>
          <a:xfrm>
            <a:off x="509217" y="3894675"/>
            <a:ext cx="2801187" cy="665987"/>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t>Sprint Review</a:t>
            </a:r>
            <a:endParaRPr lang="en-US" b="1" dirty="0"/>
          </a:p>
        </p:txBody>
      </p:sp>
      <p:sp>
        <p:nvSpPr>
          <p:cNvPr id="18" name="Rounded Rectangle 17"/>
          <p:cNvSpPr/>
          <p:nvPr/>
        </p:nvSpPr>
        <p:spPr>
          <a:xfrm>
            <a:off x="509218" y="2123856"/>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Sprint Planning</a:t>
            </a:r>
            <a:endParaRPr lang="en-US" sz="1600" b="1" dirty="0">
              <a:solidFill>
                <a:schemeClr val="tx1">
                  <a:lumMod val="85000"/>
                  <a:lumOff val="15000"/>
                </a:schemeClr>
              </a:solidFill>
            </a:endParaRPr>
          </a:p>
        </p:txBody>
      </p:sp>
      <p:sp>
        <p:nvSpPr>
          <p:cNvPr id="19" name="Rounded Rectangle 18"/>
          <p:cNvSpPr/>
          <p:nvPr/>
        </p:nvSpPr>
        <p:spPr>
          <a:xfrm>
            <a:off x="509218" y="3026917"/>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Stand Up</a:t>
            </a:r>
            <a:endParaRPr lang="en-US" sz="1600" b="1" dirty="0">
              <a:solidFill>
                <a:schemeClr val="tx1">
                  <a:lumMod val="85000"/>
                  <a:lumOff val="15000"/>
                </a:schemeClr>
              </a:solidFill>
            </a:endParaRPr>
          </a:p>
        </p:txBody>
      </p:sp>
      <p:sp>
        <p:nvSpPr>
          <p:cNvPr id="20" name="Rounded Rectangle 19"/>
          <p:cNvSpPr/>
          <p:nvPr/>
        </p:nvSpPr>
        <p:spPr>
          <a:xfrm>
            <a:off x="509219" y="4727943"/>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Retrospective</a:t>
            </a:r>
            <a:endParaRPr lang="en-US" sz="1600" b="1" dirty="0">
              <a:solidFill>
                <a:schemeClr val="tx1">
                  <a:lumMod val="85000"/>
                  <a:lumOff val="15000"/>
                </a:schemeClr>
              </a:solidFill>
            </a:endParaRPr>
          </a:p>
        </p:txBody>
      </p:sp>
    </p:spTree>
    <p:extLst>
      <p:ext uri="{BB962C8B-B14F-4D97-AF65-F5344CB8AC3E}">
        <p14:creationId xmlns:p14="http://schemas.microsoft.com/office/powerpoint/2010/main" val="37125463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07914" y="200353"/>
            <a:ext cx="11630733" cy="603980"/>
          </a:xfrm>
          <a:prstGeom prst="rect">
            <a:avLst/>
          </a:prstGeom>
          <a:noFill/>
          <a:ln>
            <a:noFill/>
          </a:ln>
        </p:spPr>
        <p:txBody>
          <a:bodyPr lIns="121897" tIns="60932" rIns="121897" bIns="60932" anchor="t" anchorCtr="0">
            <a:noAutofit/>
          </a:bodyPr>
          <a:lstStyle/>
          <a:p>
            <a:pPr>
              <a:buSzPct val="25000"/>
            </a:pPr>
            <a:r>
              <a:rPr lang="en-US" sz="3199" b="1" dirty="0">
                <a:solidFill>
                  <a:srgbClr val="92D050"/>
                </a:solidFill>
                <a:latin typeface="Avenir Book" charset="0"/>
                <a:ea typeface="Avenir Book" charset="0"/>
                <a:cs typeface="Avenir Book" charset="0"/>
              </a:rPr>
              <a:t>Retrospective</a:t>
            </a:r>
          </a:p>
        </p:txBody>
      </p:sp>
      <p:sp>
        <p:nvSpPr>
          <p:cNvPr id="379" name="Shape 379"/>
          <p:cNvSpPr txBox="1">
            <a:spLocks noGrp="1"/>
          </p:cNvSpPr>
          <p:nvPr>
            <p:ph type="sldNum" idx="12"/>
          </p:nvPr>
        </p:nvSpPr>
        <p:spPr>
          <a:xfrm>
            <a:off x="11254523" y="6340176"/>
            <a:ext cx="624383" cy="372533"/>
          </a:xfrm>
          <a:prstGeom prst="rect">
            <a:avLst/>
          </a:prstGeom>
          <a:noFill/>
          <a:ln>
            <a:noFill/>
          </a:ln>
        </p:spPr>
        <p:txBody>
          <a:bodyPr lIns="121897" tIns="60932" rIns="121897" bIns="60932" anchor="t" anchorCtr="0">
            <a:noAutofit/>
          </a:bodyPr>
          <a:lstStyle/>
          <a:p>
            <a:pPr>
              <a:buClr>
                <a:srgbClr val="3F3F3F"/>
              </a:buClr>
              <a:buSzPct val="25000"/>
            </a:pPr>
            <a:fld id="{00000000-1234-1234-1234-123412341234}" type="slidenum">
              <a:rPr lang="en-US" sz="1300">
                <a:solidFill>
                  <a:srgbClr val="3F3F3F"/>
                </a:solidFill>
                <a:latin typeface="Arial"/>
                <a:ea typeface="Arial"/>
                <a:cs typeface="Arial"/>
                <a:sym typeface="Arial"/>
              </a:rPr>
              <a:pPr>
                <a:buClr>
                  <a:srgbClr val="3F3F3F"/>
                </a:buClr>
                <a:buSzPct val="25000"/>
              </a:pPr>
              <a:t>13</a:t>
            </a:fld>
            <a:endParaRPr lang="en-US" sz="1300">
              <a:solidFill>
                <a:srgbClr val="3F3F3F"/>
              </a:solidFill>
              <a:latin typeface="Arial"/>
              <a:ea typeface="Arial"/>
              <a:cs typeface="Arial"/>
              <a:sym typeface="Arial"/>
            </a:endParaRPr>
          </a:p>
        </p:txBody>
      </p:sp>
      <p:grpSp>
        <p:nvGrpSpPr>
          <p:cNvPr id="3" name="Group 2"/>
          <p:cNvGrpSpPr/>
          <p:nvPr/>
        </p:nvGrpSpPr>
        <p:grpSpPr>
          <a:xfrm>
            <a:off x="9488077" y="163599"/>
            <a:ext cx="2420699" cy="1110192"/>
            <a:chOff x="7116058" y="122699"/>
            <a:chExt cx="1815524" cy="832644"/>
          </a:xfrm>
        </p:grpSpPr>
        <p:pic>
          <p:nvPicPr>
            <p:cNvPr id="7" name="Picture 6"/>
            <p:cNvPicPr>
              <a:picLocks noChangeAspect="1"/>
            </p:cNvPicPr>
            <p:nvPr/>
          </p:nvPicPr>
          <p:blipFill>
            <a:blip r:embed="rId3"/>
            <a:stretch>
              <a:fillRect/>
            </a:stretch>
          </p:blipFill>
          <p:spPr>
            <a:xfrm>
              <a:off x="7116058" y="122699"/>
              <a:ext cx="1793121" cy="832644"/>
            </a:xfrm>
            <a:prstGeom prst="rect">
              <a:avLst/>
            </a:prstGeom>
          </p:spPr>
        </p:pic>
        <p:sp>
          <p:nvSpPr>
            <p:cNvPr id="2" name="Rectangle 1"/>
            <p:cNvSpPr/>
            <p:nvPr/>
          </p:nvSpPr>
          <p:spPr>
            <a:xfrm>
              <a:off x="8616308" y="754316"/>
              <a:ext cx="315274" cy="201027"/>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3476718" y="1372276"/>
            <a:ext cx="8209761" cy="5051269"/>
          </a:xfrm>
          <a:prstGeom prst="rect">
            <a:avLst/>
          </a:prstGeom>
          <a:solidFill>
            <a:srgbClr val="92D050">
              <a:alpha val="10196"/>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t" anchorCtr="0"/>
          <a:lstStyle/>
          <a:p>
            <a:pPr algn="ctr" defTabSz="914377"/>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Retrospective</a:t>
            </a:r>
          </a:p>
          <a:p>
            <a:pPr algn="ctr" defTabSz="914377"/>
            <a:endPar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Duration: </a:t>
            </a:r>
          </a:p>
          <a:p>
            <a:pPr marL="714266" lvl="1" indent="-257168" defTabSz="914377">
              <a:buFont typeface="Wingdings" panose="05000000000000000000" pitchFamily="2" charset="2"/>
              <a:buChar char="q"/>
            </a:pPr>
            <a:r>
              <a:rPr lang="en-CA"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Typically 1 </a:t>
            </a:r>
            <a:r>
              <a:rPr lang="en-CA"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to 1.5 hour</a:t>
            </a:r>
            <a:endParaRPr lang="en-CA"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714266" lvl="1" indent="-257168" defTabSz="914377">
              <a:buFont typeface="Wingdings" panose="05000000000000000000" pitchFamily="2" charset="2"/>
              <a:buChar char="q"/>
            </a:pPr>
            <a:endPar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Participants: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Product Owner, Scrum Master, and the </a:t>
            </a:r>
            <a:r>
              <a:rPr lang="en-US" sz="1600" dirty="0" err="1">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DevTeam</a:t>
            </a:r>
            <a:endPar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lvl="1" defTabSz="914377"/>
            <a:endPar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Activities: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Discussion on what went well, what went wrong, and what could be </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different</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Looking into a mirror</a:t>
            </a:r>
            <a:endPar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lvl="1" defTabSz="914377"/>
            <a:endPar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Results: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Prioritized list of </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improvements</a:t>
            </a:r>
            <a:endParaRPr lang="en-CA"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p:txBody>
      </p:sp>
      <p:sp>
        <p:nvSpPr>
          <p:cNvPr id="9" name="Rounded Rectangle 8"/>
          <p:cNvSpPr/>
          <p:nvPr/>
        </p:nvSpPr>
        <p:spPr>
          <a:xfrm>
            <a:off x="509217" y="1055657"/>
            <a:ext cx="1201003" cy="816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dirty="0" smtClean="0"/>
              <a:t>2 Week Sprint</a:t>
            </a:r>
            <a:endParaRPr lang="en-US" dirty="0"/>
          </a:p>
        </p:txBody>
      </p:sp>
      <p:sp>
        <p:nvSpPr>
          <p:cNvPr id="17" name="Rounded Rectangle 16"/>
          <p:cNvSpPr/>
          <p:nvPr/>
        </p:nvSpPr>
        <p:spPr>
          <a:xfrm>
            <a:off x="515887" y="4819835"/>
            <a:ext cx="2801187" cy="665987"/>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t>Retrospective</a:t>
            </a:r>
            <a:endParaRPr lang="en-US" b="1" dirty="0"/>
          </a:p>
        </p:txBody>
      </p:sp>
      <p:sp>
        <p:nvSpPr>
          <p:cNvPr id="18" name="Rounded Rectangle 17"/>
          <p:cNvSpPr/>
          <p:nvPr/>
        </p:nvSpPr>
        <p:spPr>
          <a:xfrm>
            <a:off x="509218" y="2123856"/>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Sprint Planning</a:t>
            </a:r>
            <a:endParaRPr lang="en-US" sz="1600" b="1" dirty="0">
              <a:solidFill>
                <a:schemeClr val="tx1">
                  <a:lumMod val="85000"/>
                  <a:lumOff val="15000"/>
                </a:schemeClr>
              </a:solidFill>
            </a:endParaRPr>
          </a:p>
        </p:txBody>
      </p:sp>
      <p:sp>
        <p:nvSpPr>
          <p:cNvPr id="19" name="Rounded Rectangle 18"/>
          <p:cNvSpPr/>
          <p:nvPr/>
        </p:nvSpPr>
        <p:spPr>
          <a:xfrm>
            <a:off x="509218" y="3026917"/>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Stand Up</a:t>
            </a:r>
            <a:endParaRPr lang="en-US" sz="1600" b="1" dirty="0">
              <a:solidFill>
                <a:schemeClr val="tx1">
                  <a:lumMod val="85000"/>
                  <a:lumOff val="15000"/>
                </a:schemeClr>
              </a:solidFill>
            </a:endParaRPr>
          </a:p>
        </p:txBody>
      </p:sp>
      <p:sp>
        <p:nvSpPr>
          <p:cNvPr id="20" name="Rounded Rectangle 19"/>
          <p:cNvSpPr/>
          <p:nvPr/>
        </p:nvSpPr>
        <p:spPr>
          <a:xfrm>
            <a:off x="524976" y="3897911"/>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Sprint Review</a:t>
            </a:r>
            <a:endParaRPr lang="en-US" sz="1600" b="1" dirty="0">
              <a:solidFill>
                <a:schemeClr val="tx1">
                  <a:lumMod val="85000"/>
                  <a:lumOff val="15000"/>
                </a:schemeClr>
              </a:solidFill>
            </a:endParaRPr>
          </a:p>
        </p:txBody>
      </p:sp>
    </p:spTree>
    <p:extLst>
      <p:ext uri="{BB962C8B-B14F-4D97-AF65-F5344CB8AC3E}">
        <p14:creationId xmlns:p14="http://schemas.microsoft.com/office/powerpoint/2010/main" val="42326511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07914" y="200353"/>
            <a:ext cx="11630733" cy="603980"/>
          </a:xfrm>
          <a:prstGeom prst="rect">
            <a:avLst/>
          </a:prstGeom>
          <a:noFill/>
          <a:ln>
            <a:noFill/>
          </a:ln>
        </p:spPr>
        <p:txBody>
          <a:bodyPr lIns="121897" tIns="60932" rIns="121897" bIns="60932" anchor="t" anchorCtr="0">
            <a:noAutofit/>
          </a:bodyPr>
          <a:lstStyle/>
          <a:p>
            <a:pPr>
              <a:buSzPct val="25000"/>
            </a:pPr>
            <a:r>
              <a:rPr lang="en-US" sz="3199" b="1" dirty="0">
                <a:solidFill>
                  <a:srgbClr val="92D050"/>
                </a:solidFill>
                <a:latin typeface="Avenir Book" charset="0"/>
                <a:ea typeface="Avenir Book" charset="0"/>
                <a:cs typeface="Avenir Book" charset="0"/>
              </a:rPr>
              <a:t>Refinement</a:t>
            </a:r>
          </a:p>
        </p:txBody>
      </p:sp>
      <p:sp>
        <p:nvSpPr>
          <p:cNvPr id="379" name="Shape 379"/>
          <p:cNvSpPr txBox="1">
            <a:spLocks noGrp="1"/>
          </p:cNvSpPr>
          <p:nvPr>
            <p:ph type="sldNum" idx="12"/>
          </p:nvPr>
        </p:nvSpPr>
        <p:spPr>
          <a:xfrm>
            <a:off x="11254523" y="6340176"/>
            <a:ext cx="624383" cy="372533"/>
          </a:xfrm>
          <a:prstGeom prst="rect">
            <a:avLst/>
          </a:prstGeom>
          <a:noFill/>
          <a:ln>
            <a:noFill/>
          </a:ln>
        </p:spPr>
        <p:txBody>
          <a:bodyPr lIns="121897" tIns="60932" rIns="121897" bIns="60932" anchor="t" anchorCtr="0">
            <a:noAutofit/>
          </a:bodyPr>
          <a:lstStyle/>
          <a:p>
            <a:pPr>
              <a:buClr>
                <a:srgbClr val="3F3F3F"/>
              </a:buClr>
              <a:buSzPct val="25000"/>
            </a:pPr>
            <a:fld id="{00000000-1234-1234-1234-123412341234}" type="slidenum">
              <a:rPr lang="en-US" sz="1300">
                <a:solidFill>
                  <a:srgbClr val="3F3F3F"/>
                </a:solidFill>
                <a:latin typeface="Arial"/>
                <a:ea typeface="Arial"/>
                <a:cs typeface="Arial"/>
                <a:sym typeface="Arial"/>
              </a:rPr>
              <a:pPr>
                <a:buClr>
                  <a:srgbClr val="3F3F3F"/>
                </a:buClr>
                <a:buSzPct val="25000"/>
              </a:pPr>
              <a:t>14</a:t>
            </a:fld>
            <a:endParaRPr lang="en-US" sz="1300">
              <a:solidFill>
                <a:srgbClr val="3F3F3F"/>
              </a:solidFill>
              <a:latin typeface="Arial"/>
              <a:ea typeface="Arial"/>
              <a:cs typeface="Arial"/>
              <a:sym typeface="Arial"/>
            </a:endParaRPr>
          </a:p>
        </p:txBody>
      </p:sp>
      <p:pic>
        <p:nvPicPr>
          <p:cNvPr id="7" name="Picture 6"/>
          <p:cNvPicPr>
            <a:picLocks noChangeAspect="1"/>
          </p:cNvPicPr>
          <p:nvPr/>
        </p:nvPicPr>
        <p:blipFill>
          <a:blip r:embed="rId3"/>
          <a:stretch>
            <a:fillRect/>
          </a:stretch>
        </p:blipFill>
        <p:spPr>
          <a:xfrm>
            <a:off x="9488078" y="163599"/>
            <a:ext cx="2390828" cy="1110192"/>
          </a:xfrm>
          <a:prstGeom prst="rect">
            <a:avLst/>
          </a:prstGeom>
        </p:spPr>
      </p:pic>
      <p:sp>
        <p:nvSpPr>
          <p:cNvPr id="11" name="Rectangle 10"/>
          <p:cNvSpPr/>
          <p:nvPr/>
        </p:nvSpPr>
        <p:spPr>
          <a:xfrm>
            <a:off x="3476718" y="1372276"/>
            <a:ext cx="8209761" cy="5051269"/>
          </a:xfrm>
          <a:prstGeom prst="rect">
            <a:avLst/>
          </a:prstGeom>
          <a:solidFill>
            <a:srgbClr val="92D050">
              <a:alpha val="10196"/>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t" anchorCtr="0"/>
          <a:lstStyle/>
          <a:p>
            <a:pPr algn="ctr" defTabSz="914377"/>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Refinement</a:t>
            </a:r>
          </a:p>
          <a:p>
            <a:pPr algn="ctr" defTabSz="914377"/>
            <a:endPar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Duration: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1 to 2 hr. per week</a:t>
            </a:r>
            <a:endPar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endPar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Participants: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Product Owner, Scrum Master, the </a:t>
            </a:r>
            <a:r>
              <a:rPr lang="en-US" sz="1600" dirty="0" err="1">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DevTeam</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SMEs, and others </a:t>
            </a:r>
            <a:endPar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defTabSz="914377"/>
            <a:endPar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defTabSz="914377"/>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3. </a:t>
            </a:r>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Activities: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PO leads the meeting</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PO, SMEs, and others answers the queries raised by </a:t>
            </a:r>
            <a:r>
              <a:rPr lang="en-US" sz="1600" dirty="0" err="1">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DevTeam</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Refine the PBIs</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Estimate PBIs (optional)</a:t>
            </a:r>
            <a:endPar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endPar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defTabSz="914377"/>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4. Results: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Refined PBIs</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Updated Product Backlog</a:t>
            </a:r>
          </a:p>
        </p:txBody>
      </p:sp>
      <p:sp>
        <p:nvSpPr>
          <p:cNvPr id="9" name="Rounded Rectangle 8"/>
          <p:cNvSpPr/>
          <p:nvPr/>
        </p:nvSpPr>
        <p:spPr>
          <a:xfrm>
            <a:off x="3479898" y="432647"/>
            <a:ext cx="1201003" cy="816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dirty="0" smtClean="0"/>
              <a:t>2 Week Sprint</a:t>
            </a:r>
            <a:endParaRPr lang="en-US" dirty="0"/>
          </a:p>
        </p:txBody>
      </p:sp>
      <p:sp>
        <p:nvSpPr>
          <p:cNvPr id="17" name="Rounded Rectangle 16"/>
          <p:cNvSpPr/>
          <p:nvPr/>
        </p:nvSpPr>
        <p:spPr>
          <a:xfrm>
            <a:off x="509217" y="5412151"/>
            <a:ext cx="2801187" cy="665987"/>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t>Refinement</a:t>
            </a:r>
            <a:endParaRPr lang="en-US" b="1" dirty="0"/>
          </a:p>
        </p:txBody>
      </p:sp>
      <p:sp>
        <p:nvSpPr>
          <p:cNvPr id="18" name="Rounded Rectangle 17"/>
          <p:cNvSpPr/>
          <p:nvPr/>
        </p:nvSpPr>
        <p:spPr>
          <a:xfrm>
            <a:off x="509218" y="1171739"/>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Sprint Planning</a:t>
            </a:r>
            <a:endParaRPr lang="en-US" sz="1600" b="1" dirty="0">
              <a:solidFill>
                <a:schemeClr val="tx1">
                  <a:lumMod val="85000"/>
                  <a:lumOff val="15000"/>
                </a:schemeClr>
              </a:solidFill>
            </a:endParaRPr>
          </a:p>
        </p:txBody>
      </p:sp>
      <p:sp>
        <p:nvSpPr>
          <p:cNvPr id="19" name="Rounded Rectangle 18"/>
          <p:cNvSpPr/>
          <p:nvPr/>
        </p:nvSpPr>
        <p:spPr>
          <a:xfrm>
            <a:off x="509218" y="1987892"/>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Stand Up</a:t>
            </a:r>
            <a:endParaRPr lang="en-US" sz="1600" b="1" dirty="0">
              <a:solidFill>
                <a:schemeClr val="tx1">
                  <a:lumMod val="85000"/>
                  <a:lumOff val="15000"/>
                </a:schemeClr>
              </a:solidFill>
            </a:endParaRPr>
          </a:p>
        </p:txBody>
      </p:sp>
      <p:sp>
        <p:nvSpPr>
          <p:cNvPr id="20" name="Rounded Rectangle 19"/>
          <p:cNvSpPr/>
          <p:nvPr/>
        </p:nvSpPr>
        <p:spPr>
          <a:xfrm>
            <a:off x="509218" y="3620199"/>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Retrospective</a:t>
            </a:r>
            <a:endParaRPr lang="en-US" sz="1600" b="1" dirty="0">
              <a:solidFill>
                <a:schemeClr val="tx1">
                  <a:lumMod val="85000"/>
                  <a:lumOff val="15000"/>
                </a:schemeClr>
              </a:solidFill>
            </a:endParaRPr>
          </a:p>
        </p:txBody>
      </p:sp>
      <p:sp>
        <p:nvSpPr>
          <p:cNvPr id="13" name="Rounded Rectangle 12"/>
          <p:cNvSpPr/>
          <p:nvPr/>
        </p:nvSpPr>
        <p:spPr>
          <a:xfrm>
            <a:off x="509218" y="2804045"/>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Sprint Review</a:t>
            </a:r>
            <a:endParaRPr lang="en-US" sz="1600" b="1" dirty="0">
              <a:solidFill>
                <a:schemeClr val="tx1">
                  <a:lumMod val="85000"/>
                  <a:lumOff val="15000"/>
                </a:schemeClr>
              </a:solidFill>
            </a:endParaRPr>
          </a:p>
        </p:txBody>
      </p:sp>
      <p:sp>
        <p:nvSpPr>
          <p:cNvPr id="14" name="Rounded Rectangle 13"/>
          <p:cNvSpPr/>
          <p:nvPr/>
        </p:nvSpPr>
        <p:spPr>
          <a:xfrm>
            <a:off x="509218" y="4516175"/>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Demonstration</a:t>
            </a:r>
            <a:endParaRPr lang="en-US" sz="1600" b="1" dirty="0">
              <a:solidFill>
                <a:schemeClr val="tx1">
                  <a:lumMod val="85000"/>
                  <a:lumOff val="15000"/>
                </a:schemeClr>
              </a:solidFill>
            </a:endParaRPr>
          </a:p>
        </p:txBody>
      </p:sp>
    </p:spTree>
    <p:extLst>
      <p:ext uri="{BB962C8B-B14F-4D97-AF65-F5344CB8AC3E}">
        <p14:creationId xmlns:p14="http://schemas.microsoft.com/office/powerpoint/2010/main" val="4296941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07914" y="200353"/>
            <a:ext cx="11630733" cy="603980"/>
          </a:xfrm>
          <a:prstGeom prst="rect">
            <a:avLst/>
          </a:prstGeom>
          <a:noFill/>
          <a:ln>
            <a:noFill/>
          </a:ln>
        </p:spPr>
        <p:txBody>
          <a:bodyPr lIns="121897" tIns="60932" rIns="121897" bIns="60932" anchor="t" anchorCtr="0">
            <a:noAutofit/>
          </a:bodyPr>
          <a:lstStyle/>
          <a:p>
            <a:pPr>
              <a:buSzPct val="25000"/>
            </a:pPr>
            <a:r>
              <a:rPr lang="en-US" sz="3199" b="1" dirty="0">
                <a:solidFill>
                  <a:srgbClr val="92D050"/>
                </a:solidFill>
                <a:latin typeface="Avenir Book" charset="0"/>
                <a:ea typeface="Avenir Book" charset="0"/>
                <a:cs typeface="Avenir Book" charset="0"/>
              </a:rPr>
              <a:t>Demonstration</a:t>
            </a:r>
          </a:p>
        </p:txBody>
      </p:sp>
      <p:sp>
        <p:nvSpPr>
          <p:cNvPr id="379" name="Shape 379"/>
          <p:cNvSpPr txBox="1">
            <a:spLocks noGrp="1"/>
          </p:cNvSpPr>
          <p:nvPr>
            <p:ph type="sldNum" idx="12"/>
          </p:nvPr>
        </p:nvSpPr>
        <p:spPr>
          <a:xfrm>
            <a:off x="11254523" y="6340176"/>
            <a:ext cx="624383" cy="372533"/>
          </a:xfrm>
          <a:prstGeom prst="rect">
            <a:avLst/>
          </a:prstGeom>
          <a:noFill/>
          <a:ln>
            <a:noFill/>
          </a:ln>
        </p:spPr>
        <p:txBody>
          <a:bodyPr lIns="121897" tIns="60932" rIns="121897" bIns="60932" anchor="t" anchorCtr="0">
            <a:noAutofit/>
          </a:bodyPr>
          <a:lstStyle/>
          <a:p>
            <a:pPr>
              <a:buClr>
                <a:srgbClr val="3F3F3F"/>
              </a:buClr>
              <a:buSzPct val="25000"/>
            </a:pPr>
            <a:fld id="{00000000-1234-1234-1234-123412341234}" type="slidenum">
              <a:rPr lang="en-US" sz="1300">
                <a:solidFill>
                  <a:srgbClr val="3F3F3F"/>
                </a:solidFill>
                <a:latin typeface="Arial"/>
                <a:ea typeface="Arial"/>
                <a:cs typeface="Arial"/>
                <a:sym typeface="Arial"/>
              </a:rPr>
              <a:pPr>
                <a:buClr>
                  <a:srgbClr val="3F3F3F"/>
                </a:buClr>
                <a:buSzPct val="25000"/>
              </a:pPr>
              <a:t>15</a:t>
            </a:fld>
            <a:endParaRPr lang="en-US" sz="1300">
              <a:solidFill>
                <a:srgbClr val="3F3F3F"/>
              </a:solidFill>
              <a:latin typeface="Arial"/>
              <a:ea typeface="Arial"/>
              <a:cs typeface="Arial"/>
              <a:sym typeface="Arial"/>
            </a:endParaRPr>
          </a:p>
        </p:txBody>
      </p:sp>
      <p:pic>
        <p:nvPicPr>
          <p:cNvPr id="7" name="Picture 6"/>
          <p:cNvPicPr>
            <a:picLocks noChangeAspect="1"/>
          </p:cNvPicPr>
          <p:nvPr/>
        </p:nvPicPr>
        <p:blipFill>
          <a:blip r:embed="rId3"/>
          <a:stretch>
            <a:fillRect/>
          </a:stretch>
        </p:blipFill>
        <p:spPr>
          <a:xfrm>
            <a:off x="9488078" y="163599"/>
            <a:ext cx="2390828" cy="1110192"/>
          </a:xfrm>
          <a:prstGeom prst="rect">
            <a:avLst/>
          </a:prstGeom>
        </p:spPr>
      </p:pic>
      <p:sp>
        <p:nvSpPr>
          <p:cNvPr id="11" name="Rectangle 10"/>
          <p:cNvSpPr/>
          <p:nvPr/>
        </p:nvSpPr>
        <p:spPr>
          <a:xfrm>
            <a:off x="3476718" y="1372276"/>
            <a:ext cx="8209761" cy="5051269"/>
          </a:xfrm>
          <a:prstGeom prst="rect">
            <a:avLst/>
          </a:prstGeom>
          <a:solidFill>
            <a:srgbClr val="92D050">
              <a:alpha val="10196"/>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t" anchorCtr="0"/>
          <a:lstStyle/>
          <a:p>
            <a:pPr algn="ctr" defTabSz="914377"/>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Demonstration</a:t>
            </a:r>
          </a:p>
          <a:p>
            <a:pPr algn="ctr" defTabSz="914377"/>
            <a:endPar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Duration: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30 min to 1 </a:t>
            </a:r>
            <a:r>
              <a:rPr lang="en-US" sz="1600" dirty="0" err="1">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hr</a:t>
            </a:r>
            <a:endPar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endPar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marL="257168" indent="-257168" defTabSz="914377">
              <a:buFont typeface="+mj-lt"/>
              <a:buAutoNum type="arabicPeriod"/>
            </a:pPr>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Participants: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Product Owner, Scrum Master, the </a:t>
            </a:r>
            <a:r>
              <a:rPr lang="en-US" sz="1600" dirty="0" err="1">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DevTeam</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and stakeholders</a:t>
            </a:r>
          </a:p>
          <a:p>
            <a:pPr defTabSz="914377"/>
            <a:endPar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defTabSz="914377"/>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3. </a:t>
            </a:r>
            <a:r>
              <a:rPr lang="en-CA"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Activities: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PO leads the meeting</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SM facilitates the meeting</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The </a:t>
            </a:r>
            <a:r>
              <a:rPr lang="en-US" sz="1600" dirty="0" err="1">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devTeam</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 </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demonstrates </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increment to participants</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The </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t</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eam collect </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feedback from stakeholders</a:t>
            </a:r>
          </a:p>
          <a:p>
            <a:pPr marL="257168" indent="-257168" defTabSz="914377">
              <a:buFont typeface="+mj-lt"/>
              <a:buAutoNum type="arabicPeriod"/>
            </a:pPr>
            <a:endPar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endParaRPr>
          </a:p>
          <a:p>
            <a:pPr defTabSz="914377"/>
            <a:r>
              <a:rPr lang="en-US" sz="1600" b="1"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4. Results: </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Feedback is received</a:t>
            </a:r>
          </a:p>
          <a:p>
            <a:pPr marL="714266" lvl="1" indent="-257168" defTabSz="914377">
              <a:buFont typeface="Wingdings" panose="05000000000000000000" pitchFamily="2" charset="2"/>
              <a:buChar char="q"/>
            </a:pP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Product Backlog is </a:t>
            </a:r>
            <a:r>
              <a:rPr lang="en-US" sz="1600" dirty="0">
                <a:solidFill>
                  <a:schemeClr val="tx1">
                    <a:lumMod val="50000"/>
                  </a:schemeClr>
                </a:solidFill>
                <a:latin typeface="Calibri" panose="020F0502020204030204" pitchFamily="34" charset="0"/>
                <a:ea typeface="Verdana" panose="020B0604030504040204" pitchFamily="34" charset="0"/>
                <a:cs typeface="Verdana" panose="020B0604030504040204" pitchFamily="34" charset="0"/>
              </a:rPr>
              <a:t>updated</a:t>
            </a:r>
          </a:p>
        </p:txBody>
      </p:sp>
      <p:sp>
        <p:nvSpPr>
          <p:cNvPr id="9" name="Rounded Rectangle 8"/>
          <p:cNvSpPr/>
          <p:nvPr/>
        </p:nvSpPr>
        <p:spPr>
          <a:xfrm>
            <a:off x="3479898" y="432647"/>
            <a:ext cx="1201003" cy="816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dirty="0" smtClean="0"/>
              <a:t>2 Week Sprint</a:t>
            </a:r>
            <a:endParaRPr lang="en-US" dirty="0"/>
          </a:p>
        </p:txBody>
      </p:sp>
      <p:sp>
        <p:nvSpPr>
          <p:cNvPr id="17" name="Rounded Rectangle 16"/>
          <p:cNvSpPr/>
          <p:nvPr/>
        </p:nvSpPr>
        <p:spPr>
          <a:xfrm>
            <a:off x="483104" y="4436352"/>
            <a:ext cx="2801187" cy="665987"/>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t>Demonstration</a:t>
            </a:r>
            <a:endParaRPr lang="en-US" b="1" dirty="0"/>
          </a:p>
        </p:txBody>
      </p:sp>
      <p:sp>
        <p:nvSpPr>
          <p:cNvPr id="18" name="Rounded Rectangle 17"/>
          <p:cNvSpPr/>
          <p:nvPr/>
        </p:nvSpPr>
        <p:spPr>
          <a:xfrm>
            <a:off x="509218" y="1171739"/>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Sprint Planning</a:t>
            </a:r>
            <a:endParaRPr lang="en-US" sz="1600" b="1" dirty="0">
              <a:solidFill>
                <a:schemeClr val="tx1">
                  <a:lumMod val="85000"/>
                  <a:lumOff val="15000"/>
                </a:schemeClr>
              </a:solidFill>
            </a:endParaRPr>
          </a:p>
        </p:txBody>
      </p:sp>
      <p:sp>
        <p:nvSpPr>
          <p:cNvPr id="19" name="Rounded Rectangle 18"/>
          <p:cNvSpPr/>
          <p:nvPr/>
        </p:nvSpPr>
        <p:spPr>
          <a:xfrm>
            <a:off x="509218" y="1987892"/>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Stand Up</a:t>
            </a:r>
            <a:endParaRPr lang="en-US" sz="1600" b="1" dirty="0">
              <a:solidFill>
                <a:schemeClr val="tx1">
                  <a:lumMod val="85000"/>
                  <a:lumOff val="15000"/>
                </a:schemeClr>
              </a:solidFill>
            </a:endParaRPr>
          </a:p>
        </p:txBody>
      </p:sp>
      <p:sp>
        <p:nvSpPr>
          <p:cNvPr id="20" name="Rounded Rectangle 19"/>
          <p:cNvSpPr/>
          <p:nvPr/>
        </p:nvSpPr>
        <p:spPr>
          <a:xfrm>
            <a:off x="509218" y="3620199"/>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Retrospective</a:t>
            </a:r>
            <a:endParaRPr lang="en-US" sz="1600" b="1" dirty="0">
              <a:solidFill>
                <a:schemeClr val="tx1">
                  <a:lumMod val="85000"/>
                  <a:lumOff val="15000"/>
                </a:schemeClr>
              </a:solidFill>
            </a:endParaRPr>
          </a:p>
        </p:txBody>
      </p:sp>
      <p:sp>
        <p:nvSpPr>
          <p:cNvPr id="13" name="Rounded Rectangle 12"/>
          <p:cNvSpPr/>
          <p:nvPr/>
        </p:nvSpPr>
        <p:spPr>
          <a:xfrm>
            <a:off x="509218" y="2804045"/>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Sprint Review</a:t>
            </a:r>
            <a:endParaRPr lang="en-US" sz="1600" b="1" dirty="0">
              <a:solidFill>
                <a:schemeClr val="tx1">
                  <a:lumMod val="85000"/>
                  <a:lumOff val="15000"/>
                </a:schemeClr>
              </a:solidFill>
            </a:endParaRPr>
          </a:p>
        </p:txBody>
      </p:sp>
      <p:sp>
        <p:nvSpPr>
          <p:cNvPr id="14" name="Rounded Rectangle 13"/>
          <p:cNvSpPr/>
          <p:nvPr/>
        </p:nvSpPr>
        <p:spPr>
          <a:xfrm>
            <a:off x="509218" y="5252505"/>
            <a:ext cx="2068493" cy="66598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chemeClr val="tx1">
                    <a:lumMod val="85000"/>
                    <a:lumOff val="15000"/>
                  </a:schemeClr>
                </a:solidFill>
              </a:rPr>
              <a:t>Refinement</a:t>
            </a:r>
            <a:endParaRPr lang="en-US" sz="1600" b="1" dirty="0">
              <a:solidFill>
                <a:schemeClr val="tx1">
                  <a:lumMod val="85000"/>
                  <a:lumOff val="15000"/>
                </a:schemeClr>
              </a:solidFill>
            </a:endParaRPr>
          </a:p>
        </p:txBody>
      </p:sp>
    </p:spTree>
    <p:extLst>
      <p:ext uri="{BB962C8B-B14F-4D97-AF65-F5344CB8AC3E}">
        <p14:creationId xmlns:p14="http://schemas.microsoft.com/office/powerpoint/2010/main" val="12789474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01"/>
            <a:ext cx="12166076" cy="686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3"/>
          <p:cNvSpPr txBox="1">
            <a:spLocks/>
          </p:cNvSpPr>
          <p:nvPr/>
        </p:nvSpPr>
        <p:spPr>
          <a:xfrm>
            <a:off x="275124" y="253328"/>
            <a:ext cx="4764962" cy="1780276"/>
          </a:xfrm>
          <a:prstGeom prst="rect">
            <a:avLst/>
          </a:prstGeom>
          <a:noFill/>
          <a:ln>
            <a:noFill/>
          </a:ln>
        </p:spPr>
        <p:txBody>
          <a:bodyPr vert="horz" lIns="45713" tIns="45713" rIns="45713" bIns="45713"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17">
              <a:lnSpc>
                <a:spcPct val="80000"/>
              </a:lnSpc>
              <a:spcBef>
                <a:spcPts val="0"/>
              </a:spcBef>
              <a:buClr>
                <a:srgbClr val="0070C0"/>
              </a:buClr>
            </a:pPr>
            <a:r>
              <a:rPr lang="en-US" sz="4000" b="1" dirty="0" smtClean="0">
                <a:solidFill>
                  <a:srgbClr val="92D050"/>
                </a:solidFill>
                <a:latin typeface="Avenir Book" charset="0"/>
                <a:ea typeface="Avenir Book" charset="0"/>
                <a:cs typeface="Avenir Book" charset="0"/>
              </a:rPr>
              <a:t>Tips </a:t>
            </a:r>
            <a:r>
              <a:rPr lang="en-US" sz="4000" b="1" dirty="0">
                <a:solidFill>
                  <a:srgbClr val="92D050"/>
                </a:solidFill>
                <a:latin typeface="Avenir Book" charset="0"/>
                <a:ea typeface="Avenir Book" charset="0"/>
                <a:cs typeface="Avenir Book" charset="0"/>
              </a:rPr>
              <a:t>for Successful User Story Writing</a:t>
            </a:r>
            <a:endParaRPr lang="en-US" sz="4000" b="1" dirty="0" smtClean="0">
              <a:solidFill>
                <a:srgbClr val="92D050"/>
              </a:solidFill>
              <a:latin typeface="Avenir Book" charset="0"/>
              <a:ea typeface="Avenir Book" charset="0"/>
              <a:cs typeface="Avenir Book" charset="0"/>
            </a:endParaRPr>
          </a:p>
        </p:txBody>
      </p:sp>
      <p:pic>
        <p:nvPicPr>
          <p:cNvPr id="6" name="Picture 2" descr="C:\Users\J925425\AppData\Local\Microsoft\Windows\Temporary Internet Files\Content.IE5\4WZ13BCN\brand-marketing-storytelling-mark-j-carter1[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191805" y="4989834"/>
            <a:ext cx="1968029" cy="179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90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0693617" cy="618331"/>
          </a:xfrm>
          <a:prstGeom prst="rect">
            <a:avLst/>
          </a:prstGeom>
          <a:noFill/>
          <a:ln>
            <a:noFill/>
          </a:ln>
        </p:spPr>
        <p:txBody>
          <a:bodyPr vert="horz" lIns="45713" tIns="45713" rIns="45713" bIns="45713" rtlCol="0" anchor="ctr" anchorCtr="0">
            <a:normAutofit/>
          </a:bodyPr>
          <a:lstStyle/>
          <a:p>
            <a:pPr defTabSz="914217">
              <a:lnSpc>
                <a:spcPct val="80000"/>
              </a:lnSpc>
              <a:spcBef>
                <a:spcPts val="0"/>
              </a:spcBef>
              <a:buClr>
                <a:srgbClr val="0070C0"/>
              </a:buClr>
              <a:buFont typeface="Quattrocento Sans"/>
            </a:pPr>
            <a:r>
              <a:rPr lang="en-US" sz="3199" b="1" dirty="0">
                <a:solidFill>
                  <a:srgbClr val="92D050"/>
                </a:solidFill>
                <a:latin typeface="Avenir Book" charset="0"/>
                <a:ea typeface="Avenir Book" charset="0"/>
                <a:cs typeface="Avenir Book" charset="0"/>
              </a:rPr>
              <a:t>What is wrong with classic written Requirements?</a:t>
            </a:r>
            <a:endParaRPr lang="en-CA" sz="3199" b="1" dirty="0">
              <a:solidFill>
                <a:srgbClr val="92D050"/>
              </a:solidFill>
              <a:latin typeface="Avenir Book" charset="0"/>
              <a:ea typeface="Avenir Book" charset="0"/>
              <a:cs typeface="Avenir Book" charset="0"/>
            </a:endParaRPr>
          </a:p>
        </p:txBody>
      </p:sp>
      <p:sp>
        <p:nvSpPr>
          <p:cNvPr id="5" name="Content Placeholder 4"/>
          <p:cNvSpPr txBox="1">
            <a:spLocks/>
          </p:cNvSpPr>
          <p:nvPr/>
        </p:nvSpPr>
        <p:spPr>
          <a:xfrm>
            <a:off x="762000" y="903514"/>
            <a:ext cx="7574478"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Mandatory</a:t>
            </a:r>
          </a:p>
          <a:p>
            <a:r>
              <a:rPr lang="en-US" dirty="0" smtClean="0"/>
              <a:t>Fixed</a:t>
            </a:r>
          </a:p>
          <a:p>
            <a:r>
              <a:rPr lang="en-US" dirty="0" smtClean="0"/>
              <a:t>Hard to Change</a:t>
            </a:r>
          </a:p>
          <a:p>
            <a:r>
              <a:rPr lang="en-US" dirty="0" smtClean="0"/>
              <a:t>Feature Centric rather than Value Centric</a:t>
            </a:r>
          </a:p>
          <a:p>
            <a:r>
              <a:rPr lang="en-US" dirty="0" smtClean="0"/>
              <a:t>Specify the What, not the Why</a:t>
            </a:r>
          </a:p>
          <a:p>
            <a:r>
              <a:rPr lang="en-US" dirty="0" smtClean="0"/>
              <a:t>Critical bits hidden in the detail</a:t>
            </a:r>
          </a:p>
          <a:p>
            <a:r>
              <a:rPr lang="en-US" dirty="0" smtClean="0"/>
              <a:t>Expensive</a:t>
            </a:r>
          </a:p>
          <a:p>
            <a:r>
              <a:rPr lang="en-US" dirty="0" smtClean="0"/>
              <a:t>Slow us down</a:t>
            </a:r>
          </a:p>
          <a:p>
            <a:r>
              <a:rPr lang="en-US" dirty="0" smtClean="0"/>
              <a:t>Easy to verify, Hard to validate</a:t>
            </a:r>
            <a:endParaRPr lang="en-US" dirty="0"/>
          </a:p>
        </p:txBody>
      </p:sp>
      <p:pic>
        <p:nvPicPr>
          <p:cNvPr id="6" name="Picture Placeholder 5" descr="301 Moved Permanently"/>
          <p:cNvPicPr>
            <a:picLocks noChangeAspect="1"/>
          </p:cNvPicPr>
          <p:nvPr/>
        </p:nvPicPr>
        <p:blipFill>
          <a:blip r:embed="rId3">
            <a:extLst>
              <a:ext uri="{28A0092B-C50C-407E-A947-70E740481C1C}">
                <a14:useLocalDpi xmlns:a14="http://schemas.microsoft.com/office/drawing/2010/main" val="0"/>
              </a:ext>
            </a:extLst>
          </a:blip>
          <a:srcRect t="7278" b="7278"/>
          <a:stretch>
            <a:fillRect/>
          </a:stretch>
        </p:blipFill>
        <p:spPr>
          <a:xfrm rot="21332200">
            <a:off x="7342443" y="830522"/>
            <a:ext cx="5020230" cy="5056770"/>
          </a:xfrm>
          <a:prstGeom prst="rect">
            <a:avLst/>
          </a:prstGeom>
        </p:spPr>
      </p:pic>
    </p:spTree>
    <p:extLst>
      <p:ext uri="{BB962C8B-B14F-4D97-AF65-F5344CB8AC3E}">
        <p14:creationId xmlns:p14="http://schemas.microsoft.com/office/powerpoint/2010/main" val="603739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6" descr="POR QUÉ DEBERIA TENER UN HORARIO DE ATENCIÓN - el mundo de ..."/>
          <p:cNvPicPr>
            <a:picLocks noChangeAspect="1"/>
          </p:cNvPicPr>
          <p:nvPr/>
        </p:nvPicPr>
        <p:blipFill>
          <a:blip r:embed="rId3" cstate="print">
            <a:extLst>
              <a:ext uri="{28A0092B-C50C-407E-A947-70E740481C1C}">
                <a14:useLocalDpi xmlns:a14="http://schemas.microsoft.com/office/drawing/2010/main" val="0"/>
              </a:ext>
            </a:extLst>
          </a:blip>
          <a:srcRect l="14124" r="14124"/>
          <a:stretch>
            <a:fillRect/>
          </a:stretch>
        </p:blipFill>
        <p:spPr>
          <a:xfrm rot="21332200">
            <a:off x="7652392" y="1033807"/>
            <a:ext cx="4818984" cy="4854060"/>
          </a:xfrm>
          <a:prstGeom prst="rect">
            <a:avLst/>
          </a:prstGeom>
        </p:spPr>
      </p:pic>
      <p:sp>
        <p:nvSpPr>
          <p:cNvPr id="4" name="Title 3"/>
          <p:cNvSpPr>
            <a:spLocks noGrp="1"/>
          </p:cNvSpPr>
          <p:nvPr>
            <p:ph type="title" idx="4294967295"/>
          </p:nvPr>
        </p:nvSpPr>
        <p:spPr>
          <a:xfrm>
            <a:off x="563388" y="308192"/>
            <a:ext cx="10693617" cy="618331"/>
          </a:xfrm>
          <a:prstGeom prst="rect">
            <a:avLst/>
          </a:prstGeom>
          <a:noFill/>
          <a:ln>
            <a:noFill/>
          </a:ln>
        </p:spPr>
        <p:txBody>
          <a:bodyPr vert="horz" lIns="45713" tIns="45713" rIns="45713" bIns="45713" rtlCol="0" anchor="ctr" anchorCtr="0">
            <a:normAutofit/>
          </a:bodyPr>
          <a:lstStyle/>
          <a:p>
            <a:pPr defTabSz="914217">
              <a:lnSpc>
                <a:spcPct val="80000"/>
              </a:lnSpc>
              <a:spcBef>
                <a:spcPts val="0"/>
              </a:spcBef>
              <a:buClr>
                <a:srgbClr val="0070C0"/>
              </a:buClr>
              <a:buFont typeface="Quattrocento Sans"/>
            </a:pPr>
            <a:r>
              <a:rPr lang="en-US" sz="3199" b="1" dirty="0" smtClean="0">
                <a:solidFill>
                  <a:srgbClr val="92D050"/>
                </a:solidFill>
                <a:latin typeface="Avenir Book" charset="0"/>
                <a:ea typeface="Avenir Book" charset="0"/>
                <a:cs typeface="Avenir Book" charset="0"/>
              </a:rPr>
              <a:t>Why User Stories</a:t>
            </a:r>
            <a:endParaRPr lang="en-CA" sz="3199" b="1" dirty="0">
              <a:solidFill>
                <a:srgbClr val="92D050"/>
              </a:solidFill>
              <a:latin typeface="Avenir Book" charset="0"/>
              <a:ea typeface="Avenir Book" charset="0"/>
              <a:cs typeface="Avenir Book" charset="0"/>
            </a:endParaRPr>
          </a:p>
        </p:txBody>
      </p:sp>
      <p:sp>
        <p:nvSpPr>
          <p:cNvPr id="7" name="Content Placeholder 4"/>
          <p:cNvSpPr txBox="1">
            <a:spLocks/>
          </p:cNvSpPr>
          <p:nvPr/>
        </p:nvSpPr>
        <p:spPr>
          <a:xfrm>
            <a:off x="762000" y="903514"/>
            <a:ext cx="6945086"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User Centric – what’s important to your customer</a:t>
            </a:r>
          </a:p>
          <a:p>
            <a:r>
              <a:rPr lang="en-US" dirty="0" smtClean="0"/>
              <a:t>Story – the power of narrative, emphasizes verbal communication and defers details </a:t>
            </a:r>
          </a:p>
          <a:p>
            <a:r>
              <a:rPr lang="en-US" dirty="0" smtClean="0"/>
              <a:t>Focus on the benefit, the value, what’s important </a:t>
            </a:r>
          </a:p>
          <a:p>
            <a:r>
              <a:rPr lang="en-US" dirty="0" smtClean="0"/>
              <a:t>Supports ‘pull’ of information as its needed – Iterative development and planning</a:t>
            </a:r>
            <a:endParaRPr lang="en-US" dirty="0"/>
          </a:p>
        </p:txBody>
      </p:sp>
    </p:spTree>
    <p:extLst>
      <p:ext uri="{BB962C8B-B14F-4D97-AF65-F5344CB8AC3E}">
        <p14:creationId xmlns:p14="http://schemas.microsoft.com/office/powerpoint/2010/main" val="302965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What happens </a:t>
            </a:r>
            <a:r>
              <a:rPr lang="en-US" sz="3200" b="1" dirty="0">
                <a:solidFill>
                  <a:srgbClr val="92D050"/>
                </a:solidFill>
                <a:latin typeface="Avenir Book" charset="0"/>
                <a:ea typeface="Avenir Book" charset="0"/>
                <a:cs typeface="Avenir Book" charset="0"/>
              </a:rPr>
              <a:t>when only one person writes the stories?</a:t>
            </a:r>
            <a:endParaRPr lang="en-CA" sz="3200" b="1" dirty="0">
              <a:solidFill>
                <a:srgbClr val="92D050"/>
              </a:solidFill>
              <a:latin typeface="Avenir Book" charset="0"/>
              <a:ea typeface="Avenir Book" charset="0"/>
              <a:cs typeface="Avenir Book" charset="0"/>
            </a:endParaRPr>
          </a:p>
        </p:txBody>
      </p:sp>
      <p:sp>
        <p:nvSpPr>
          <p:cNvPr id="5" name="Content Placeholder 2"/>
          <p:cNvSpPr txBox="1">
            <a:spLocks/>
          </p:cNvSpPr>
          <p:nvPr/>
        </p:nvSpPr>
        <p:spPr>
          <a:xfrm>
            <a:off x="762000" y="903514"/>
            <a:ext cx="6707579"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Lots of questions!</a:t>
            </a:r>
          </a:p>
          <a:p>
            <a:pPr lvl="1"/>
            <a:r>
              <a:rPr lang="en-US" dirty="0" smtClean="0"/>
              <a:t>What should we do if the user’s account is expired?</a:t>
            </a:r>
          </a:p>
          <a:p>
            <a:pPr lvl="1"/>
            <a:r>
              <a:rPr lang="en-US" dirty="0" smtClean="0"/>
              <a:t>Wouldn’t users prefer to do this story after having done that other story?</a:t>
            </a:r>
          </a:p>
          <a:p>
            <a:pPr lvl="1"/>
            <a:r>
              <a:rPr lang="en-US" dirty="0" smtClean="0"/>
              <a:t>Why do users want to do this at all?</a:t>
            </a:r>
          </a:p>
          <a:p>
            <a:pPr lvl="1"/>
            <a:r>
              <a:rPr lang="en-US" dirty="0" smtClean="0"/>
              <a:t>Can all users do this or just some?</a:t>
            </a:r>
          </a:p>
          <a:p>
            <a:pPr lvl="1"/>
            <a:r>
              <a:rPr lang="en-US" dirty="0" smtClean="0"/>
              <a:t>How should we handle it when this rare thing happens?</a:t>
            </a:r>
            <a:br>
              <a:rPr lang="en-US" dirty="0" smtClean="0"/>
            </a:br>
            <a:endParaRPr lang="en-US" dirty="0" smtClean="0"/>
          </a:p>
          <a:p>
            <a:r>
              <a:rPr lang="en-US" dirty="0" smtClean="0"/>
              <a:t>Co-creation of user stories creates a shared understanding</a:t>
            </a:r>
          </a:p>
          <a:p>
            <a:r>
              <a:rPr lang="en-US" dirty="0" smtClean="0"/>
              <a:t>Does that mean the whole team has to write the user stories all the time? No</a:t>
            </a:r>
            <a:endParaRPr lang="en-US" dirty="0"/>
          </a:p>
        </p:txBody>
      </p:sp>
      <p:pic>
        <p:nvPicPr>
          <p:cNvPr id="6" name="Picture Placeholder 5"/>
          <p:cNvPicPr>
            <a:picLocks noChangeAspect="1"/>
          </p:cNvPicPr>
          <p:nvPr/>
        </p:nvPicPr>
        <p:blipFill rotWithShape="1">
          <a:blip r:embed="rId3">
            <a:extLst>
              <a:ext uri="{28A0092B-C50C-407E-A947-70E740481C1C}">
                <a14:useLocalDpi xmlns:a14="http://schemas.microsoft.com/office/drawing/2010/main" val="0"/>
              </a:ext>
            </a:extLst>
          </a:blip>
          <a:srcRect l="31959"/>
          <a:stretch/>
        </p:blipFill>
        <p:spPr>
          <a:xfrm rot="21332200">
            <a:off x="8021576" y="1427023"/>
            <a:ext cx="4661401" cy="3816801"/>
          </a:xfrm>
          <a:prstGeom prst="rect">
            <a:avLst/>
          </a:prstGeom>
        </p:spPr>
      </p:pic>
    </p:spTree>
    <p:extLst>
      <p:ext uri="{BB962C8B-B14F-4D97-AF65-F5344CB8AC3E}">
        <p14:creationId xmlns:p14="http://schemas.microsoft.com/office/powerpoint/2010/main" val="430765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352" y="771896"/>
            <a:ext cx="7477471" cy="510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489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a:solidFill>
                  <a:srgbClr val="92D050"/>
                </a:solidFill>
                <a:latin typeface="Avenir Book" charset="0"/>
                <a:ea typeface="Avenir Book" charset="0"/>
                <a:cs typeface="Avenir Book" charset="0"/>
              </a:rPr>
              <a:t>How to build non-functional requirements into your user </a:t>
            </a:r>
            <a:r>
              <a:rPr lang="en-US" sz="3200" b="1" dirty="0" smtClean="0">
                <a:solidFill>
                  <a:srgbClr val="92D050"/>
                </a:solidFill>
                <a:latin typeface="Avenir Book" charset="0"/>
                <a:ea typeface="Avenir Book" charset="0"/>
                <a:cs typeface="Avenir Book" charset="0"/>
              </a:rPr>
              <a:t>stories?</a:t>
            </a:r>
            <a:endParaRPr lang="en-CA" sz="3200" b="1" dirty="0">
              <a:solidFill>
                <a:srgbClr val="92D050"/>
              </a:solidFill>
              <a:latin typeface="Avenir Book" charset="0"/>
              <a:ea typeface="Avenir Book" charset="0"/>
              <a:cs typeface="Avenir Book" charset="0"/>
            </a:endParaRPr>
          </a:p>
        </p:txBody>
      </p:sp>
      <p:sp>
        <p:nvSpPr>
          <p:cNvPr id="7" name="Content Placeholder 2"/>
          <p:cNvSpPr txBox="1">
            <a:spLocks/>
          </p:cNvSpPr>
          <p:nvPr/>
        </p:nvSpPr>
        <p:spPr>
          <a:xfrm>
            <a:off x="358236" y="1188525"/>
            <a:ext cx="11350833"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smtClean="0"/>
              <a:t>Make NFRs part of the user story</a:t>
            </a:r>
          </a:p>
          <a:p>
            <a:r>
              <a:rPr lang="en-US" sz="2600" smtClean="0"/>
              <a:t>If not feasible, write a separate user story, for example it is system-wide</a:t>
            </a:r>
          </a:p>
          <a:p>
            <a:r>
              <a:rPr lang="en-US" sz="2600" smtClean="0"/>
              <a:t>Use the “back” of a user story card to capture the performance and any other non-functional acceptance criteria</a:t>
            </a:r>
          </a:p>
          <a:p>
            <a:r>
              <a:rPr lang="en-US" sz="2600" smtClean="0"/>
              <a:t>Retool the “definition of done” to include both front and back-of-card details</a:t>
            </a:r>
          </a:p>
          <a:p>
            <a:r>
              <a:rPr lang="en-US" sz="2600" smtClean="0"/>
              <a:t>Leverage capabilities to gather automated performance results from the initial build, and automatically run these with deploys into the first environments</a:t>
            </a:r>
          </a:p>
          <a:p>
            <a:r>
              <a:rPr lang="en-US" sz="2600" smtClean="0"/>
              <a:t>Performance accountability and ownership for a user story, factored in from the beginning</a:t>
            </a:r>
          </a:p>
          <a:p>
            <a:r>
              <a:rPr lang="en-US" sz="2600" smtClean="0"/>
              <a:t>If research needs to be done in order to fulfil a prioritized story, then create a “spike” story for the current sprint and take the story into the next sprint</a:t>
            </a:r>
          </a:p>
          <a:p>
            <a:endParaRPr lang="en-US" sz="2600" dirty="0"/>
          </a:p>
        </p:txBody>
      </p:sp>
    </p:spTree>
    <p:extLst>
      <p:ext uri="{BB962C8B-B14F-4D97-AF65-F5344CB8AC3E}">
        <p14:creationId xmlns:p14="http://schemas.microsoft.com/office/powerpoint/2010/main" val="4275457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a:solidFill>
                  <a:srgbClr val="92D050"/>
                </a:solidFill>
                <a:latin typeface="Avenir Book" charset="0"/>
                <a:ea typeface="Avenir Book" charset="0"/>
                <a:cs typeface="Avenir Book" charset="0"/>
              </a:rPr>
              <a:t>“Technical Stories” and </a:t>
            </a:r>
            <a:r>
              <a:rPr lang="en-US" sz="3200" b="1" dirty="0" smtClean="0">
                <a:solidFill>
                  <a:srgbClr val="92D050"/>
                </a:solidFill>
                <a:latin typeface="Avenir Book" charset="0"/>
                <a:ea typeface="Avenir Book" charset="0"/>
                <a:cs typeface="Avenir Book" charset="0"/>
              </a:rPr>
              <a:t>Scrum</a:t>
            </a:r>
            <a:endParaRPr lang="en-CA" sz="3200" b="1" dirty="0">
              <a:solidFill>
                <a:srgbClr val="92D050"/>
              </a:solidFill>
              <a:latin typeface="Avenir Book" charset="0"/>
              <a:ea typeface="Avenir Book" charset="0"/>
              <a:cs typeface="Avenir Book" charset="0"/>
            </a:endParaRPr>
          </a:p>
        </p:txBody>
      </p:sp>
      <p:sp>
        <p:nvSpPr>
          <p:cNvPr id="5" name="Content Placeholder 2"/>
          <p:cNvSpPr txBox="1">
            <a:spLocks/>
          </p:cNvSpPr>
          <p:nvPr/>
        </p:nvSpPr>
        <p:spPr>
          <a:xfrm>
            <a:off x="762001" y="903514"/>
            <a:ext cx="10673938"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smtClean="0"/>
              <a:t>There is a What-World and a How-World. </a:t>
            </a:r>
          </a:p>
          <a:p>
            <a:pPr lvl="1"/>
            <a:r>
              <a:rPr lang="en-US" sz="2800" dirty="0" smtClean="0"/>
              <a:t>A User Story is for Users, generating Business Value aka Secondary Value in the What-World. Scrum is mostly What-World only. It says little to nothing about the How-World, basically no more than "How-World is the responsibility of the Dev-Team"</a:t>
            </a:r>
          </a:p>
          <a:p>
            <a:r>
              <a:rPr lang="en-US" sz="3200" dirty="0" smtClean="0"/>
              <a:t>User Story vs Task</a:t>
            </a:r>
          </a:p>
          <a:p>
            <a:r>
              <a:rPr lang="en-US" sz="3200" dirty="0" smtClean="0"/>
              <a:t>Usually, Backlog Items which are for the How-World are not called User Story but Technical Task or Subtask</a:t>
            </a:r>
          </a:p>
          <a:p>
            <a:r>
              <a:rPr lang="en-US" sz="3200" dirty="0" smtClean="0"/>
              <a:t>Many tools allow breaking down the User Story from the What-World into Subtasks in the How-World.</a:t>
            </a:r>
          </a:p>
        </p:txBody>
      </p:sp>
    </p:spTree>
    <p:extLst>
      <p:ext uri="{BB962C8B-B14F-4D97-AF65-F5344CB8AC3E}">
        <p14:creationId xmlns:p14="http://schemas.microsoft.com/office/powerpoint/2010/main" val="3443802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Not enough </a:t>
            </a:r>
            <a:r>
              <a:rPr lang="en-US" sz="3200" b="1" dirty="0">
                <a:solidFill>
                  <a:srgbClr val="92D050"/>
                </a:solidFill>
                <a:latin typeface="Avenir Book" charset="0"/>
                <a:ea typeface="Avenir Book" charset="0"/>
                <a:cs typeface="Avenir Book" charset="0"/>
              </a:rPr>
              <a:t>detail in the Story</a:t>
            </a:r>
            <a:endParaRPr lang="en-CA" sz="3200" b="1" dirty="0">
              <a:solidFill>
                <a:srgbClr val="92D050"/>
              </a:solidFill>
              <a:latin typeface="Avenir Book" charset="0"/>
              <a:ea typeface="Avenir Book" charset="0"/>
              <a:cs typeface="Avenir Book" charset="0"/>
            </a:endParaRPr>
          </a:p>
        </p:txBody>
      </p:sp>
      <p:sp>
        <p:nvSpPr>
          <p:cNvPr id="6" name="Content Placeholder 2"/>
          <p:cNvSpPr txBox="1">
            <a:spLocks/>
          </p:cNvSpPr>
          <p:nvPr/>
        </p:nvSpPr>
        <p:spPr>
          <a:xfrm>
            <a:off x="761999" y="903514"/>
            <a:ext cx="8018583"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smtClean="0"/>
              <a:t>Starting sprint without enough information leaves teams:</a:t>
            </a:r>
          </a:p>
          <a:p>
            <a:pPr lvl="1"/>
            <a:r>
              <a:rPr lang="en-US" sz="2800" dirty="0" smtClean="0"/>
              <a:t>Needing to ask lots of questions during the sprint</a:t>
            </a:r>
          </a:p>
          <a:p>
            <a:pPr lvl="1"/>
            <a:r>
              <a:rPr lang="en-US" sz="2800" dirty="0" smtClean="0"/>
              <a:t>PO needing to get back to the team with lots of answers</a:t>
            </a:r>
          </a:p>
          <a:p>
            <a:pPr lvl="1"/>
            <a:r>
              <a:rPr lang="en-US" sz="2800" dirty="0" smtClean="0"/>
              <a:t>Waiting for PO responses</a:t>
            </a:r>
          </a:p>
          <a:p>
            <a:pPr lvl="1"/>
            <a:r>
              <a:rPr lang="en-US" sz="2800" dirty="0" smtClean="0"/>
              <a:t>Sometimes the answers make the story bigger and/or more complex than originally thought</a:t>
            </a:r>
          </a:p>
          <a:p>
            <a:pPr lvl="1"/>
            <a:r>
              <a:rPr lang="en-US" sz="2800" dirty="0" smtClean="0"/>
              <a:t>Unprepared for the following sprint</a:t>
            </a:r>
          </a:p>
          <a:p>
            <a:r>
              <a:rPr lang="en-US" sz="3200" dirty="0" smtClean="0"/>
              <a:t>This leads to unfinished committed stories and lowers velocity</a:t>
            </a:r>
          </a:p>
          <a:p>
            <a:pPr lvl="1"/>
            <a:endParaRPr lang="en-US" sz="2800" dirty="0" smtClean="0"/>
          </a:p>
          <a:p>
            <a:endParaRPr lang="en-US" sz="3200" dirty="0" smtClean="0"/>
          </a:p>
          <a:p>
            <a:endParaRPr lang="en-US" sz="3200" dirty="0"/>
          </a:p>
        </p:txBody>
      </p:sp>
      <p:pic>
        <p:nvPicPr>
          <p:cNvPr id="7" name="Picture 11" descr="C:\Users\J925425\AppData\Local\Microsoft\Windows\Temporary Internet Files\Content.IE5\P44TNDBE\question_mark_serious_thinker_500_clr[1].gif"/>
          <p:cNvPicPr>
            <a:picLocks noChangeAspect="1" noChangeArrowheads="1" noCrop="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780583" y="1190624"/>
            <a:ext cx="3935209" cy="53289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215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C:\Users\J925425\AppData\Local\Microsoft\Windows\Temporary Internet Files\Content.IE5\900A57BW\dúvidas[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875610" y="1392201"/>
            <a:ext cx="4316390" cy="46760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Not enough </a:t>
            </a:r>
            <a:r>
              <a:rPr lang="en-US" sz="3200" b="1" dirty="0">
                <a:solidFill>
                  <a:srgbClr val="92D050"/>
                </a:solidFill>
                <a:latin typeface="Avenir Book" charset="0"/>
                <a:ea typeface="Avenir Book" charset="0"/>
                <a:cs typeface="Avenir Book" charset="0"/>
              </a:rPr>
              <a:t>detail in the Story</a:t>
            </a:r>
            <a:endParaRPr lang="en-CA" sz="3200" b="1" dirty="0">
              <a:solidFill>
                <a:srgbClr val="92D050"/>
              </a:solidFill>
              <a:latin typeface="Avenir Book" charset="0"/>
              <a:ea typeface="Avenir Book" charset="0"/>
              <a:cs typeface="Avenir Book" charset="0"/>
            </a:endParaRPr>
          </a:p>
        </p:txBody>
      </p:sp>
      <p:sp>
        <p:nvSpPr>
          <p:cNvPr id="8" name="Content Placeholder 2"/>
          <p:cNvSpPr txBox="1">
            <a:spLocks/>
          </p:cNvSpPr>
          <p:nvPr/>
        </p:nvSpPr>
        <p:spPr>
          <a:xfrm>
            <a:off x="762000" y="1188513"/>
            <a:ext cx="7113610" cy="5164777"/>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smtClean="0"/>
              <a:t>Starting sprints with too much information</a:t>
            </a:r>
          </a:p>
          <a:p>
            <a:pPr lvl="1"/>
            <a:r>
              <a:rPr lang="en-US" sz="2800" dirty="0" smtClean="0"/>
              <a:t>Highly detailed acceptance criteria</a:t>
            </a:r>
          </a:p>
          <a:p>
            <a:pPr lvl="1"/>
            <a:r>
              <a:rPr lang="en-US" sz="2800" dirty="0" smtClean="0"/>
              <a:t>Prototypes of screens already created</a:t>
            </a:r>
          </a:p>
          <a:p>
            <a:pPr lvl="1"/>
            <a:r>
              <a:rPr lang="en-US" sz="2800" dirty="0" smtClean="0"/>
              <a:t>Stories created too soon that become stale and need rework</a:t>
            </a:r>
          </a:p>
          <a:p>
            <a:r>
              <a:rPr lang="en-US" sz="3200" dirty="0" smtClean="0"/>
              <a:t>This also leads to unfinished committed stories and lowers velocity</a:t>
            </a:r>
          </a:p>
          <a:p>
            <a:endParaRPr lang="en-US" sz="3200" dirty="0" smtClean="0"/>
          </a:p>
          <a:p>
            <a:endParaRPr lang="en-US" sz="3200" dirty="0"/>
          </a:p>
        </p:txBody>
      </p:sp>
    </p:spTree>
    <p:extLst>
      <p:ext uri="{BB962C8B-B14F-4D97-AF65-F5344CB8AC3E}">
        <p14:creationId xmlns:p14="http://schemas.microsoft.com/office/powerpoint/2010/main" val="1645574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How </a:t>
            </a:r>
            <a:r>
              <a:rPr lang="en-US" sz="3200" b="1" dirty="0">
                <a:solidFill>
                  <a:srgbClr val="92D050"/>
                </a:solidFill>
                <a:latin typeface="Avenir Book" charset="0"/>
                <a:ea typeface="Avenir Book" charset="0"/>
                <a:cs typeface="Avenir Book" charset="0"/>
              </a:rPr>
              <a:t>much detail do we need?</a:t>
            </a:r>
            <a:endParaRPr lang="en-CA" sz="3200" b="1" dirty="0">
              <a:solidFill>
                <a:srgbClr val="92D050"/>
              </a:solidFill>
              <a:latin typeface="Avenir Book" charset="0"/>
              <a:ea typeface="Avenir Book" charset="0"/>
              <a:cs typeface="Avenir Book" charset="0"/>
            </a:endParaRPr>
          </a:p>
        </p:txBody>
      </p:sp>
      <p:sp>
        <p:nvSpPr>
          <p:cNvPr id="6" name="Content Placeholder 6"/>
          <p:cNvSpPr txBox="1">
            <a:spLocks/>
          </p:cNvSpPr>
          <p:nvPr/>
        </p:nvSpPr>
        <p:spPr>
          <a:xfrm>
            <a:off x="370091" y="1209121"/>
            <a:ext cx="6992610" cy="3834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smtClean="0"/>
              <a:t>How much is enough?</a:t>
            </a:r>
          </a:p>
          <a:p>
            <a:r>
              <a:rPr lang="en-US" sz="3200" dirty="0" smtClean="0"/>
              <a:t>Enough detail so that they could barely finish the story in one sprint</a:t>
            </a:r>
          </a:p>
          <a:p>
            <a:pPr lvl="1"/>
            <a:r>
              <a:rPr lang="en-US" sz="2800" dirty="0" smtClean="0"/>
              <a:t>If they could not have finished it if they had needed to get one more detail</a:t>
            </a:r>
          </a:p>
          <a:p>
            <a:pPr lvl="1"/>
            <a:r>
              <a:rPr lang="en-US" sz="2800" dirty="0" smtClean="0"/>
              <a:t>Not so detailed that all creativity is removed and the team feel like “code monkeys”! </a:t>
            </a:r>
          </a:p>
          <a:p>
            <a:pPr lvl="1"/>
            <a:r>
              <a:rPr lang="en-US" sz="2800" b="1" dirty="0" smtClean="0">
                <a:solidFill>
                  <a:srgbClr val="FF0000"/>
                </a:solidFill>
              </a:rPr>
              <a:t>Just enough detail </a:t>
            </a:r>
            <a:r>
              <a:rPr lang="en-US" sz="2800" dirty="0" smtClean="0"/>
              <a:t>to complete this sprint’s user </a:t>
            </a:r>
            <a:r>
              <a:rPr lang="en-US" sz="2800" b="1" dirty="0" smtClean="0">
                <a:solidFill>
                  <a:srgbClr val="FF0000"/>
                </a:solidFill>
              </a:rPr>
              <a:t>stories just in time</a:t>
            </a:r>
          </a:p>
          <a:p>
            <a:endParaRPr lang="en-US" sz="3200" dirty="0"/>
          </a:p>
        </p:txBody>
      </p:sp>
      <p:pic>
        <p:nvPicPr>
          <p:cNvPr id="7" name="Picture 4" descr="C:\Users\J925425\AppData\Local\Microsoft\Windows\Temporary Internet Files\Content.IE5\MCJ31O4B\5647866099_0ae51f2b09_z[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92596" y="1069521"/>
            <a:ext cx="4588443" cy="37281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723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a:solidFill>
                  <a:srgbClr val="92D050"/>
                </a:solidFill>
                <a:latin typeface="Avenir Book" charset="0"/>
                <a:ea typeface="Avenir Book" charset="0"/>
                <a:cs typeface="Avenir Book" charset="0"/>
              </a:rPr>
              <a:t>How do you figure that out</a:t>
            </a:r>
            <a:r>
              <a:rPr lang="en-US" sz="3200" b="1" dirty="0" smtClean="0">
                <a:solidFill>
                  <a:srgbClr val="92D050"/>
                </a:solidFill>
                <a:latin typeface="Avenir Book" charset="0"/>
                <a:ea typeface="Avenir Book" charset="0"/>
                <a:cs typeface="Avenir Book" charset="0"/>
              </a:rPr>
              <a:t>?</a:t>
            </a:r>
            <a:endParaRPr lang="en-CA" sz="3200" b="1" dirty="0">
              <a:solidFill>
                <a:srgbClr val="92D050"/>
              </a:solidFill>
              <a:latin typeface="Avenir Book" charset="0"/>
              <a:ea typeface="Avenir Book" charset="0"/>
              <a:cs typeface="Avenir Book" charset="0"/>
            </a:endParaRPr>
          </a:p>
        </p:txBody>
      </p:sp>
      <p:sp>
        <p:nvSpPr>
          <p:cNvPr id="5" name="Content Placeholder 6"/>
          <p:cNvSpPr txBox="1">
            <a:spLocks/>
          </p:cNvSpPr>
          <p:nvPr/>
        </p:nvSpPr>
        <p:spPr>
          <a:xfrm>
            <a:off x="1134432" y="1089849"/>
            <a:ext cx="7267239" cy="1919809"/>
          </a:xfrm>
          <a:prstGeom prst="rect">
            <a:avLst/>
          </a:prstGeom>
        </p:spPr>
        <p:txBody>
          <a:bodyPr vert="horz" lIns="0" tIns="35862" rIns="0" bIns="35862" rtlCol="0">
            <a:noAutofit/>
          </a:bodyPr>
          <a:lstStyle>
            <a:lvl1pPr marL="251106" indent="-251106" algn="l" defTabSz="956361" rtl="0" eaLnBrk="1" latinLnBrk="0" hangingPunct="1">
              <a:lnSpc>
                <a:spcPct val="110000"/>
              </a:lnSpc>
              <a:spcBef>
                <a:spcPts val="293"/>
              </a:spcBef>
              <a:buClr>
                <a:srgbClr val="7397BC"/>
              </a:buClr>
              <a:buSzPct val="92000"/>
              <a:buFont typeface="Wingdings" pitchFamily="2" charset="2"/>
              <a:buChar char=""/>
              <a:defRPr sz="1800" kern="1200" baseline="0">
                <a:solidFill>
                  <a:schemeClr val="tx1">
                    <a:lumMod val="65000"/>
                    <a:lumOff val="35000"/>
                  </a:schemeClr>
                </a:solidFill>
                <a:latin typeface="Arial" pitchFamily="34" charset="0"/>
                <a:ea typeface="+mn-ea"/>
                <a:cs typeface="Arial" pitchFamily="34" charset="0"/>
              </a:defRPr>
            </a:lvl1pPr>
            <a:lvl2pPr marL="460358" indent="-209253" algn="l" defTabSz="956361" rtl="0" eaLnBrk="1" latinLnBrk="0" hangingPunct="1">
              <a:lnSpc>
                <a:spcPct val="110000"/>
              </a:lnSpc>
              <a:spcBef>
                <a:spcPts val="293"/>
              </a:spcBef>
              <a:buClr>
                <a:srgbClr val="6D6E71"/>
              </a:buClr>
              <a:buSzPct val="92000"/>
              <a:buFont typeface="Wingdings" pitchFamily="2" charset="2"/>
              <a:buChar char="n"/>
              <a:defRPr sz="1800" kern="1200" baseline="0">
                <a:solidFill>
                  <a:schemeClr val="tx1">
                    <a:lumMod val="65000"/>
                    <a:lumOff val="35000"/>
                  </a:schemeClr>
                </a:solidFill>
                <a:latin typeface="Arial" pitchFamily="34" charset="0"/>
                <a:ea typeface="+mn-ea"/>
                <a:cs typeface="Arial" pitchFamily="34" charset="0"/>
              </a:defRPr>
            </a:lvl2pPr>
            <a:lvl3pPr marL="627759" indent="-167403" algn="l" defTabSz="956361" rtl="0" eaLnBrk="1" latinLnBrk="0" hangingPunct="1">
              <a:lnSpc>
                <a:spcPct val="110000"/>
              </a:lnSpc>
              <a:spcBef>
                <a:spcPts val="293"/>
              </a:spcBef>
              <a:buSzPct val="92000"/>
              <a:buFont typeface="Courier New" pitchFamily="49" charset="0"/>
              <a:buChar char="o"/>
              <a:defRPr sz="1800" kern="1200" baseline="0">
                <a:solidFill>
                  <a:schemeClr val="tx1">
                    <a:lumMod val="65000"/>
                    <a:lumOff val="35000"/>
                  </a:schemeClr>
                </a:solidFill>
                <a:latin typeface="Arial" pitchFamily="34" charset="0"/>
                <a:ea typeface="+mn-ea"/>
                <a:cs typeface="Arial" pitchFamily="34" charset="0"/>
              </a:defRPr>
            </a:lvl3pPr>
            <a:lvl4pPr marL="753312" indent="-125552" algn="l" defTabSz="956361" rtl="0" eaLnBrk="1" latinLnBrk="0" hangingPunct="1">
              <a:lnSpc>
                <a:spcPct val="110000"/>
              </a:lnSpc>
              <a:spcBef>
                <a:spcPts val="293"/>
              </a:spcBef>
              <a:buClr>
                <a:srgbClr val="6D6E71"/>
              </a:buClr>
              <a:buFont typeface="Arial" pitchFamily="34" charset="0"/>
              <a:buChar char="­"/>
              <a:defRPr sz="1800" kern="1200" baseline="0">
                <a:solidFill>
                  <a:schemeClr val="tx1">
                    <a:lumMod val="65000"/>
                    <a:lumOff val="35000"/>
                  </a:schemeClr>
                </a:solidFill>
                <a:latin typeface="Arial" pitchFamily="34" charset="0"/>
                <a:ea typeface="+mn-ea"/>
                <a:cs typeface="Arial" pitchFamily="34" charset="0"/>
              </a:defRPr>
            </a:lvl4pPr>
            <a:lvl5pPr marL="920717" indent="-167403" algn="l" defTabSz="956361" rtl="0" eaLnBrk="1" latinLnBrk="0" hangingPunct="1">
              <a:lnSpc>
                <a:spcPct val="110000"/>
              </a:lnSpc>
              <a:spcBef>
                <a:spcPts val="293"/>
              </a:spcBef>
              <a:buClr>
                <a:srgbClr val="6D6E71"/>
              </a:buClr>
              <a:buFont typeface="Wingdings" pitchFamily="2" charset="2"/>
              <a:buChar char="§"/>
              <a:tabLst/>
              <a:defRPr sz="1800" kern="1200" baseline="0">
                <a:solidFill>
                  <a:schemeClr val="tx1">
                    <a:lumMod val="65000"/>
                    <a:lumOff val="35000"/>
                  </a:schemeClr>
                </a:solidFill>
                <a:latin typeface="Arial" pitchFamily="34" charset="0"/>
                <a:ea typeface="+mn-ea"/>
                <a:cs typeface="Arial" pitchFamily="34" charset="0"/>
              </a:defRPr>
            </a:lvl5pPr>
            <a:lvl6pPr marL="2629989" indent="-239088" algn="l" defTabSz="95636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3108167" indent="-239088" algn="l" defTabSz="95636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3586354" indent="-239088" algn="l" defTabSz="95636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4064535" indent="-239088" algn="l" defTabSz="95636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defTabSz="457200">
              <a:lnSpc>
                <a:spcPct val="80000"/>
              </a:lnSpc>
              <a:spcBef>
                <a:spcPts val="700"/>
              </a:spcBef>
              <a:buClrTx/>
              <a:buSzPct val="100000"/>
              <a:buFont typeface="Arial" panose="020B0604020202020204" pitchFamily="34" charset="0"/>
              <a:buChar char="•"/>
            </a:pPr>
            <a:r>
              <a:rPr lang="en-US" sz="2800" dirty="0">
                <a:solidFill>
                  <a:srgbClr val="000000"/>
                </a:solidFill>
                <a:latin typeface="+mn-lt"/>
                <a:cs typeface="+mn-cs"/>
              </a:rPr>
              <a:t>There’s no arbitrary answer to how much detail is necessary, every team is different, every product is different</a:t>
            </a:r>
          </a:p>
          <a:p>
            <a:pPr defTabSz="457200">
              <a:lnSpc>
                <a:spcPct val="80000"/>
              </a:lnSpc>
              <a:spcBef>
                <a:spcPts val="700"/>
              </a:spcBef>
              <a:buClrTx/>
              <a:buSzPct val="100000"/>
              <a:buFont typeface="Arial" panose="020B0604020202020204" pitchFamily="34" charset="0"/>
              <a:buChar char="•"/>
            </a:pPr>
            <a:r>
              <a:rPr lang="en-US" sz="2800" dirty="0">
                <a:solidFill>
                  <a:srgbClr val="000000"/>
                </a:solidFill>
                <a:latin typeface="+mn-lt"/>
                <a:cs typeface="+mn-cs"/>
              </a:rPr>
              <a:t>Ask the teams in their retrospectives </a:t>
            </a:r>
            <a:r>
              <a:rPr lang="en-US" sz="2800" dirty="0" smtClean="0">
                <a:solidFill>
                  <a:srgbClr val="000000"/>
                </a:solidFill>
                <a:latin typeface="+mn-lt"/>
                <a:cs typeface="+mn-cs"/>
              </a:rPr>
              <a:t>– </a:t>
            </a:r>
          </a:p>
          <a:p>
            <a:pPr lvl="1" defTabSz="457200">
              <a:lnSpc>
                <a:spcPct val="80000"/>
              </a:lnSpc>
              <a:spcBef>
                <a:spcPts val="700"/>
              </a:spcBef>
              <a:buClrTx/>
              <a:buSzPct val="100000"/>
              <a:buFont typeface="Arial" panose="020B0604020202020204" pitchFamily="34" charset="0"/>
              <a:buChar char="•"/>
            </a:pPr>
            <a:r>
              <a:rPr lang="en-US" sz="2800" i="1" dirty="0" smtClean="0">
                <a:solidFill>
                  <a:srgbClr val="000000"/>
                </a:solidFill>
                <a:latin typeface="+mn-lt"/>
                <a:cs typeface="+mn-cs"/>
              </a:rPr>
              <a:t>“</a:t>
            </a:r>
            <a:r>
              <a:rPr lang="en-US" sz="2800" i="1" dirty="0">
                <a:solidFill>
                  <a:srgbClr val="000000"/>
                </a:solidFill>
                <a:latin typeface="+mn-lt"/>
                <a:cs typeface="+mn-cs"/>
              </a:rPr>
              <a:t>Did you have just enough detail to complete this Sprint’s user stories and was that information provided just in time?”</a:t>
            </a:r>
          </a:p>
          <a:p>
            <a:pPr defTabSz="457200">
              <a:lnSpc>
                <a:spcPct val="80000"/>
              </a:lnSpc>
              <a:spcBef>
                <a:spcPts val="700"/>
              </a:spcBef>
              <a:buClrTx/>
              <a:buSzPct val="100000"/>
              <a:buFont typeface="Arial" panose="020B0604020202020204" pitchFamily="34" charset="0"/>
              <a:buChar char="•"/>
            </a:pPr>
            <a:r>
              <a:rPr lang="en-US" sz="2800" dirty="0">
                <a:solidFill>
                  <a:srgbClr val="000000"/>
                </a:solidFill>
                <a:latin typeface="+mn-lt"/>
                <a:cs typeface="+mn-cs"/>
              </a:rPr>
              <a:t>They need to ask themselves if they could have gotten by on more/less detail</a:t>
            </a:r>
          </a:p>
          <a:p>
            <a:pPr defTabSz="457200">
              <a:lnSpc>
                <a:spcPct val="80000"/>
              </a:lnSpc>
              <a:spcBef>
                <a:spcPts val="700"/>
              </a:spcBef>
              <a:buClrTx/>
              <a:buSzPct val="100000"/>
              <a:buFont typeface="Arial" panose="020B0604020202020204" pitchFamily="34" charset="0"/>
              <a:buChar char="•"/>
            </a:pPr>
            <a:r>
              <a:rPr lang="en-US" sz="2800" dirty="0">
                <a:solidFill>
                  <a:srgbClr val="000000"/>
                </a:solidFill>
                <a:latin typeface="+mn-lt"/>
                <a:cs typeface="+mn-cs"/>
              </a:rPr>
              <a:t>Gradually, you will all begin to see a pattern in the stories, and which ones are most effective – and how much detail they had</a:t>
            </a:r>
          </a:p>
          <a:p>
            <a:pPr defTabSz="457200">
              <a:lnSpc>
                <a:spcPct val="80000"/>
              </a:lnSpc>
              <a:spcBef>
                <a:spcPts val="700"/>
              </a:spcBef>
              <a:buClrTx/>
              <a:buSzPct val="100000"/>
              <a:buFont typeface="Arial" panose="020B0604020202020204" pitchFamily="34" charset="0"/>
              <a:buChar char="•"/>
            </a:pPr>
            <a:r>
              <a:rPr lang="en-US" sz="2800" dirty="0">
                <a:solidFill>
                  <a:srgbClr val="000000"/>
                </a:solidFill>
                <a:latin typeface="+mn-lt"/>
                <a:cs typeface="+mn-cs"/>
              </a:rPr>
              <a:t>If this happens the teams should come to understand what level of detail is needed over time</a:t>
            </a:r>
          </a:p>
        </p:txBody>
      </p:sp>
      <p:pic>
        <p:nvPicPr>
          <p:cNvPr id="6146" name="Picture 2" descr="Come Scoprire Chi Sei (con Immagini) - wikiHo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1672" y="1658172"/>
            <a:ext cx="3905941" cy="292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854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846" y="168923"/>
            <a:ext cx="9788237" cy="6525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3"/>
          <p:cNvSpPr txBox="1">
            <a:spLocks/>
          </p:cNvSpPr>
          <p:nvPr/>
        </p:nvSpPr>
        <p:spPr>
          <a:xfrm>
            <a:off x="6858001" y="168923"/>
            <a:ext cx="4764962" cy="1780276"/>
          </a:xfrm>
          <a:prstGeom prst="rect">
            <a:avLst/>
          </a:prstGeom>
          <a:noFill/>
          <a:ln>
            <a:noFill/>
          </a:ln>
        </p:spPr>
        <p:txBody>
          <a:bodyPr vert="horz" lIns="45713" tIns="45713" rIns="45713" bIns="45713"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17">
              <a:lnSpc>
                <a:spcPct val="80000"/>
              </a:lnSpc>
              <a:spcBef>
                <a:spcPts val="0"/>
              </a:spcBef>
              <a:buClr>
                <a:srgbClr val="0070C0"/>
              </a:buClr>
            </a:pPr>
            <a:r>
              <a:rPr lang="en-US" b="1" dirty="0" smtClean="0">
                <a:solidFill>
                  <a:srgbClr val="92D050"/>
                </a:solidFill>
                <a:latin typeface="Avenir Book" charset="0"/>
                <a:ea typeface="Avenir Book" charset="0"/>
                <a:cs typeface="Avenir Book" charset="0"/>
              </a:rPr>
              <a:t>Story Map</a:t>
            </a:r>
            <a:endParaRPr lang="en-US" b="1" dirty="0" smtClean="0">
              <a:solidFill>
                <a:srgbClr val="92D050"/>
              </a:solidFill>
              <a:latin typeface="Avenir Book" charset="0"/>
              <a:ea typeface="Avenir Book" charset="0"/>
              <a:cs typeface="Avenir Book" charset="0"/>
            </a:endParaRPr>
          </a:p>
        </p:txBody>
      </p:sp>
    </p:spTree>
    <p:extLst>
      <p:ext uri="{BB962C8B-B14F-4D97-AF65-F5344CB8AC3E}">
        <p14:creationId xmlns:p14="http://schemas.microsoft.com/office/powerpoint/2010/main" val="34465098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Tips </a:t>
            </a:r>
            <a:r>
              <a:rPr lang="en-US" sz="3200" b="1" dirty="0">
                <a:solidFill>
                  <a:srgbClr val="92D050"/>
                </a:solidFill>
                <a:latin typeface="Avenir Book" charset="0"/>
                <a:ea typeface="Avenir Book" charset="0"/>
                <a:cs typeface="Avenir Book" charset="0"/>
              </a:rPr>
              <a:t>for a successful Story-Writing Workshop</a:t>
            </a:r>
            <a:endParaRPr lang="en-CA" sz="3200" b="1" dirty="0">
              <a:solidFill>
                <a:srgbClr val="92D050"/>
              </a:solidFill>
              <a:latin typeface="Avenir Book" charset="0"/>
              <a:ea typeface="Avenir Book" charset="0"/>
              <a:cs typeface="Avenir Book" charset="0"/>
            </a:endParaRPr>
          </a:p>
        </p:txBody>
      </p:sp>
      <p:sp>
        <p:nvSpPr>
          <p:cNvPr id="6" name="Content Placeholder 2"/>
          <p:cNvSpPr txBox="1">
            <a:spLocks/>
          </p:cNvSpPr>
          <p:nvPr/>
        </p:nvSpPr>
        <p:spPr>
          <a:xfrm>
            <a:off x="702642" y="903512"/>
            <a:ext cx="9510137" cy="3851619"/>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Focus the meeting on a single significant objective (something which takes at least three months to produce)</a:t>
            </a:r>
          </a:p>
          <a:p>
            <a:pPr lvl="1"/>
            <a:r>
              <a:rPr lang="en-US" dirty="0" smtClean="0"/>
              <a:t>Minimum Viable Product (MVP)</a:t>
            </a:r>
          </a:p>
          <a:p>
            <a:pPr lvl="2"/>
            <a:r>
              <a:rPr lang="en-US" dirty="0" smtClean="0"/>
              <a:t>Useful at the beginning of product development</a:t>
            </a:r>
          </a:p>
          <a:p>
            <a:pPr lvl="1"/>
            <a:r>
              <a:rPr lang="en-US" dirty="0" smtClean="0"/>
              <a:t>Minimum Marketable Feature (MMF)</a:t>
            </a:r>
          </a:p>
          <a:p>
            <a:pPr lvl="2"/>
            <a:r>
              <a:rPr lang="en-US" dirty="0" smtClean="0"/>
              <a:t>Significant objective</a:t>
            </a:r>
            <a:br>
              <a:rPr lang="en-US" dirty="0" smtClean="0"/>
            </a:br>
            <a:endParaRPr lang="en-US" dirty="0" smtClean="0"/>
          </a:p>
          <a:p>
            <a:r>
              <a:rPr lang="en-US" dirty="0" smtClean="0"/>
              <a:t>Have the right participants</a:t>
            </a:r>
          </a:p>
          <a:p>
            <a:pPr lvl="1"/>
            <a:r>
              <a:rPr lang="en-US" dirty="0" smtClean="0"/>
              <a:t>Product Owner</a:t>
            </a:r>
          </a:p>
          <a:p>
            <a:pPr lvl="1"/>
            <a:r>
              <a:rPr lang="en-US" dirty="0" smtClean="0"/>
              <a:t>Development Teams</a:t>
            </a:r>
          </a:p>
          <a:p>
            <a:pPr lvl="1"/>
            <a:r>
              <a:rPr lang="en-US" dirty="0" smtClean="0"/>
              <a:t>Scrum Master/Coach</a:t>
            </a:r>
          </a:p>
          <a:p>
            <a:pPr lvl="1"/>
            <a:r>
              <a:rPr lang="en-US" dirty="0" smtClean="0"/>
              <a:t>Technical Product Owner</a:t>
            </a:r>
            <a:br>
              <a:rPr lang="en-US" dirty="0" smtClean="0"/>
            </a:br>
            <a:endParaRPr lang="en-US" dirty="0" smtClean="0"/>
          </a:p>
          <a:p>
            <a:r>
              <a:rPr lang="en-US" dirty="0" smtClean="0"/>
              <a:t>Visualize the relationships between Stories</a:t>
            </a:r>
          </a:p>
          <a:p>
            <a:endParaRPr lang="en-US" dirty="0" smtClean="0"/>
          </a:p>
          <a:p>
            <a:endParaRPr lang="en-US" dirty="0"/>
          </a:p>
        </p:txBody>
      </p:sp>
      <p:pic>
        <p:nvPicPr>
          <p:cNvPr id="7" name="Picture 6" descr="File:Staff &lt;strong&gt;meeting&lt;/strong&gt;.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023763">
            <a:off x="8159507" y="3456253"/>
            <a:ext cx="4707182" cy="31381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30798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a:solidFill>
                  <a:srgbClr val="92D050"/>
                </a:solidFill>
                <a:latin typeface="Avenir Book" charset="0"/>
                <a:ea typeface="Avenir Book" charset="0"/>
                <a:cs typeface="Avenir Book" charset="0"/>
              </a:rPr>
              <a:t>Visualization of the </a:t>
            </a:r>
            <a:r>
              <a:rPr lang="en-US" sz="3200" b="1" dirty="0" smtClean="0">
                <a:solidFill>
                  <a:srgbClr val="92D050"/>
                </a:solidFill>
                <a:latin typeface="Avenir Book" charset="0"/>
                <a:ea typeface="Avenir Book" charset="0"/>
                <a:cs typeface="Avenir Book" charset="0"/>
              </a:rPr>
              <a:t>Stories</a:t>
            </a:r>
            <a:endParaRPr lang="en-CA" sz="3200" b="1" dirty="0">
              <a:solidFill>
                <a:srgbClr val="92D050"/>
              </a:solidFill>
              <a:latin typeface="Avenir Book" charset="0"/>
              <a:ea typeface="Avenir Book" charset="0"/>
              <a:cs typeface="Avenir Book" charset="0"/>
            </a:endParaRPr>
          </a:p>
        </p:txBody>
      </p:sp>
      <p:sp>
        <p:nvSpPr>
          <p:cNvPr id="5" name="Title 14"/>
          <p:cNvSpPr txBox="1">
            <a:spLocks/>
          </p:cNvSpPr>
          <p:nvPr/>
        </p:nvSpPr>
        <p:spPr>
          <a:xfrm>
            <a:off x="385131" y="923134"/>
            <a:ext cx="8248230" cy="3223564"/>
          </a:xfrm>
          <a:prstGeom prst="rect">
            <a:avLst/>
          </a:prstGeom>
        </p:spPr>
        <p:txBody>
          <a:bodyPr anchor="t">
            <a:noAutofit/>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0070C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marL="171450" indent="-171450" hangingPunct="1">
              <a:spcAft>
                <a:spcPts val="600"/>
              </a:spcAft>
              <a:buFont typeface="Arial" panose="020B0604020202020204" pitchFamily="34" charset="0"/>
              <a:buChar char="•"/>
            </a:pPr>
            <a:r>
              <a:rPr lang="en-US" sz="2800" dirty="0" smtClean="0">
                <a:solidFill>
                  <a:schemeClr val="tx1"/>
                </a:solidFill>
                <a:latin typeface="+mn-lt"/>
              </a:rPr>
              <a:t>Story Mapping is one way of visualizing the requirements, in the form of user stories</a:t>
            </a:r>
          </a:p>
          <a:p>
            <a:pPr marL="171450" indent="-171450" hangingPunct="1">
              <a:spcAft>
                <a:spcPts val="600"/>
              </a:spcAft>
              <a:buFont typeface="Arial" panose="020B0604020202020204" pitchFamily="34" charset="0"/>
              <a:buChar char="•"/>
            </a:pPr>
            <a:r>
              <a:rPr lang="en-US" sz="2800" dirty="0">
                <a:solidFill>
                  <a:schemeClr val="tx1"/>
                </a:solidFill>
                <a:latin typeface="+mn-lt"/>
              </a:rPr>
              <a:t>A user story represents a small piece of business value that a team can deliver in an iteration. </a:t>
            </a:r>
            <a:endParaRPr lang="en-US" sz="2800" dirty="0" smtClean="0">
              <a:solidFill>
                <a:schemeClr val="tx1"/>
              </a:solidFill>
              <a:latin typeface="+mn-lt"/>
            </a:endParaRPr>
          </a:p>
          <a:p>
            <a:pPr marL="171450" indent="-171450" hangingPunct="1">
              <a:spcAft>
                <a:spcPts val="600"/>
              </a:spcAft>
              <a:buFont typeface="Arial" panose="020B0604020202020204" pitchFamily="34" charset="0"/>
              <a:buChar char="•"/>
            </a:pPr>
            <a:r>
              <a:rPr lang="en-US" sz="2800" dirty="0" smtClean="0">
                <a:solidFill>
                  <a:schemeClr val="tx1"/>
                </a:solidFill>
                <a:latin typeface="+mn-lt"/>
              </a:rPr>
              <a:t>Business, and other, users of the system seldom conceptualize stories at such a granular level without guidance from the Team</a:t>
            </a:r>
          </a:p>
          <a:p>
            <a:pPr marL="171450" indent="-171450" hangingPunct="1">
              <a:spcAft>
                <a:spcPts val="600"/>
              </a:spcAft>
              <a:buFont typeface="Arial" panose="020B0604020202020204" pitchFamily="34" charset="0"/>
              <a:buChar char="•"/>
            </a:pPr>
            <a:r>
              <a:rPr lang="en-US" sz="2800" dirty="0" smtClean="0">
                <a:solidFill>
                  <a:schemeClr val="tx1"/>
                </a:solidFill>
                <a:latin typeface="+mn-lt"/>
              </a:rPr>
              <a:t>The </a:t>
            </a:r>
            <a:r>
              <a:rPr lang="en-US" sz="2800" dirty="0">
                <a:solidFill>
                  <a:schemeClr val="tx1"/>
                </a:solidFill>
                <a:latin typeface="+mn-lt"/>
              </a:rPr>
              <a:t>output of user story mapping is a product roadmap that clearly conveys the context of each user story, the horizontal slices of the MVP, and the aspirational scope of the product. </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025148">
            <a:off x="8594086" y="2937465"/>
            <a:ext cx="4190672" cy="3156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3577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Story Mapping</a:t>
            </a:r>
            <a:endParaRPr lang="en-CA" sz="3200" b="1" dirty="0">
              <a:solidFill>
                <a:srgbClr val="92D050"/>
              </a:solidFill>
              <a:latin typeface="Avenir Book" charset="0"/>
              <a:ea typeface="Avenir Book" charset="0"/>
              <a:cs typeface="Avenir Book" charset="0"/>
            </a:endParaRPr>
          </a:p>
        </p:txBody>
      </p:sp>
      <p:sp>
        <p:nvSpPr>
          <p:cNvPr id="6" name="Content Placeholder 2"/>
          <p:cNvSpPr txBox="1">
            <a:spLocks/>
          </p:cNvSpPr>
          <p:nvPr/>
        </p:nvSpPr>
        <p:spPr>
          <a:xfrm>
            <a:off x="533014" y="922421"/>
            <a:ext cx="10796046" cy="4587730"/>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2-dimensional view of what the system needs to do</a:t>
            </a:r>
          </a:p>
          <a:p>
            <a:r>
              <a:rPr lang="en-US" dirty="0" smtClean="0"/>
              <a:t>Helps you find steps (i.e. stories) you may have overlooked:</a:t>
            </a:r>
          </a:p>
          <a:p>
            <a:pPr lvl="1"/>
            <a:r>
              <a:rPr lang="en-US" dirty="0" smtClean="0"/>
              <a:t>What will the user most likely want to do next?</a:t>
            </a:r>
          </a:p>
          <a:p>
            <a:pPr lvl="1"/>
            <a:r>
              <a:rPr lang="en-US" dirty="0" smtClean="0"/>
              <a:t>What mistakes could a user make here?</a:t>
            </a:r>
          </a:p>
          <a:p>
            <a:pPr lvl="1"/>
            <a:r>
              <a:rPr lang="en-US" dirty="0" smtClean="0"/>
              <a:t>What could confuse the user at this point?</a:t>
            </a:r>
          </a:p>
          <a:p>
            <a:pPr lvl="1"/>
            <a:r>
              <a:rPr lang="en-US" dirty="0" smtClean="0"/>
              <a:t>What additional information could a user need?</a:t>
            </a:r>
          </a:p>
          <a:p>
            <a:r>
              <a:rPr lang="en-US" dirty="0" smtClean="0"/>
              <a:t>Horizontally sequence</a:t>
            </a:r>
          </a:p>
          <a:p>
            <a:r>
              <a:rPr lang="en-US" dirty="0" smtClean="0"/>
              <a:t>Document everything you need to do in order to complete a feature</a:t>
            </a:r>
          </a:p>
          <a:p>
            <a:r>
              <a:rPr lang="en-US" dirty="0" smtClean="0"/>
              <a:t>Insert then between each of the steps</a:t>
            </a:r>
          </a:p>
          <a:p>
            <a:r>
              <a:rPr lang="en-US" dirty="0" smtClean="0"/>
              <a:t>Alternatives are documented vertically</a:t>
            </a:r>
          </a:p>
          <a:p>
            <a:r>
              <a:rPr lang="en-US" dirty="0" smtClean="0"/>
              <a:t>Insert between each of the alternatives a horizontal line, representing a release</a:t>
            </a:r>
          </a:p>
          <a:p>
            <a:endParaRPr lang="en-US" dirty="0" smtClean="0"/>
          </a:p>
          <a:p>
            <a:endParaRPr lang="en-US" dirty="0"/>
          </a:p>
        </p:txBody>
      </p:sp>
    </p:spTree>
    <p:extLst>
      <p:ext uri="{BB962C8B-B14F-4D97-AF65-F5344CB8AC3E}">
        <p14:creationId xmlns:p14="http://schemas.microsoft.com/office/powerpoint/2010/main" val="4140719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26025" y="180137"/>
            <a:ext cx="10203395" cy="5974143"/>
            <a:chOff x="662527" y="731328"/>
            <a:chExt cx="7667625" cy="4054176"/>
          </a:xfrm>
        </p:grpSpPr>
        <p:pic>
          <p:nvPicPr>
            <p:cNvPr id="4" name="Picture 3"/>
            <p:cNvPicPr>
              <a:picLocks noChangeAspect="1"/>
            </p:cNvPicPr>
            <p:nvPr/>
          </p:nvPicPr>
          <p:blipFill>
            <a:blip r:embed="rId2"/>
            <a:stretch>
              <a:fillRect/>
            </a:stretch>
          </p:blipFill>
          <p:spPr>
            <a:xfrm>
              <a:off x="662527" y="731328"/>
              <a:ext cx="7667625" cy="3895725"/>
            </a:xfrm>
            <a:prstGeom prst="rect">
              <a:avLst/>
            </a:prstGeom>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4449" y="3824289"/>
              <a:ext cx="1289456" cy="862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Left-Right Arrow 5"/>
            <p:cNvSpPr/>
            <p:nvPr/>
          </p:nvSpPr>
          <p:spPr>
            <a:xfrm rot="407399">
              <a:off x="2169478" y="4087655"/>
              <a:ext cx="2918460" cy="259080"/>
            </a:xfrm>
            <a:prstGeom prst="lef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93019" y="4604349"/>
              <a:ext cx="1440612" cy="181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tx1"/>
                  </a:solidFill>
                </a:rPr>
                <a:t>For Future Sprints</a:t>
              </a:r>
              <a:endParaRPr lang="en-US" sz="700" dirty="0">
                <a:solidFill>
                  <a:schemeClr val="tx1"/>
                </a:solidFill>
              </a:endParaRPr>
            </a:p>
          </p:txBody>
        </p:sp>
      </p:grpSp>
      <p:sp>
        <p:nvSpPr>
          <p:cNvPr id="8" name="TextBox 7"/>
          <p:cNvSpPr txBox="1"/>
          <p:nvPr/>
        </p:nvSpPr>
        <p:spPr>
          <a:xfrm>
            <a:off x="2687167" y="6430307"/>
            <a:ext cx="9250225" cy="276999"/>
          </a:xfrm>
          <a:prstGeom prst="rect">
            <a:avLst/>
          </a:prstGeom>
          <a:noFill/>
        </p:spPr>
        <p:txBody>
          <a:bodyPr wrap="none" rtlCol="0">
            <a:spAutoFit/>
          </a:bodyPr>
          <a:lstStyle/>
          <a:p>
            <a:r>
              <a:rPr lang="en-US" sz="1200" dirty="0"/>
              <a:t>Adapted from: http://csharpcorner.mindcrackerinc.netdna-cdn.com/UploadFile/BlogImages/11292015063901AM/SystemsPlus-Scrum-Image-.jpg</a:t>
            </a:r>
            <a:endParaRPr lang="en-US" sz="1100" dirty="0"/>
          </a:p>
        </p:txBody>
      </p:sp>
    </p:spTree>
    <p:extLst>
      <p:ext uri="{BB962C8B-B14F-4D97-AF65-F5344CB8AC3E}">
        <p14:creationId xmlns:p14="http://schemas.microsoft.com/office/powerpoint/2010/main" val="12199493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Story Mapping</a:t>
            </a:r>
            <a:endParaRPr lang="en-CA" sz="3200" b="1" dirty="0">
              <a:solidFill>
                <a:srgbClr val="92D050"/>
              </a:solidFill>
              <a:latin typeface="Avenir Book" charset="0"/>
              <a:ea typeface="Avenir Book" charset="0"/>
              <a:cs typeface="Avenir Book" charset="0"/>
            </a:endParaRPr>
          </a:p>
        </p:txBody>
      </p:sp>
      <p:sp>
        <p:nvSpPr>
          <p:cNvPr id="5" name="Content Placeholder 4"/>
          <p:cNvSpPr txBox="1">
            <a:spLocks/>
          </p:cNvSpPr>
          <p:nvPr/>
        </p:nvSpPr>
        <p:spPr>
          <a:xfrm>
            <a:off x="762000" y="1093514"/>
            <a:ext cx="10662062" cy="3995864"/>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Story mapping consists of ordering </a:t>
            </a:r>
            <a:r>
              <a:rPr lang="en-US" dirty="0" smtClean="0">
                <a:hlinkClick r:id="rId3"/>
              </a:rPr>
              <a:t>user stories</a:t>
            </a:r>
            <a:r>
              <a:rPr lang="en-US" dirty="0" smtClean="0"/>
              <a:t> along two independent dimensions. The "map" arranges user activities along the horizontal axis in rough order of priority (or "the order in which you would describe activities to explain the </a:t>
            </a:r>
            <a:r>
              <a:rPr lang="en-US" dirty="0" err="1" smtClean="0"/>
              <a:t>behaviour</a:t>
            </a:r>
            <a:r>
              <a:rPr lang="en-US" dirty="0" smtClean="0"/>
              <a:t> of the system"). Down the vertical axis, it represents increasing sophistication of the implementation</a:t>
            </a:r>
          </a:p>
          <a:p>
            <a:r>
              <a:rPr lang="en-US" dirty="0" smtClean="0"/>
              <a:t>Given a story map so arranged, the first horizontal row represents a "</a:t>
            </a:r>
            <a:r>
              <a:rPr lang="en-US" dirty="0" smtClean="0">
                <a:hlinkClick r:id="rId4"/>
              </a:rPr>
              <a:t>walking skeleton</a:t>
            </a:r>
            <a:r>
              <a:rPr lang="en-US" dirty="0" smtClean="0"/>
              <a:t>", a barebones but usable version of the product. Working through successive rows fleshes out the product with additional functionality</a:t>
            </a:r>
          </a:p>
        </p:txBody>
      </p:sp>
      <p:sp>
        <p:nvSpPr>
          <p:cNvPr id="7" name="Content Placeholder 4"/>
          <p:cNvSpPr txBox="1">
            <a:spLocks/>
          </p:cNvSpPr>
          <p:nvPr/>
        </p:nvSpPr>
        <p:spPr>
          <a:xfrm>
            <a:off x="7279574" y="6316683"/>
            <a:ext cx="4702629" cy="383878"/>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700" i="1" dirty="0" smtClean="0"/>
              <a:t>From the Agile Alliance -  http://.agilealliance.org</a:t>
            </a:r>
            <a:endParaRPr lang="en-US" sz="1700" i="1" dirty="0"/>
          </a:p>
        </p:txBody>
      </p:sp>
    </p:spTree>
    <p:extLst>
      <p:ext uri="{BB962C8B-B14F-4D97-AF65-F5344CB8AC3E}">
        <p14:creationId xmlns:p14="http://schemas.microsoft.com/office/powerpoint/2010/main" val="3175877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Example Story Map</a:t>
            </a:r>
            <a:endParaRPr lang="en-CA" sz="3200" b="1" dirty="0">
              <a:solidFill>
                <a:srgbClr val="92D050"/>
              </a:solidFill>
              <a:latin typeface="Avenir Book" charset="0"/>
              <a:ea typeface="Avenir Book" charset="0"/>
              <a:cs typeface="Avenir Book" charset="0"/>
            </a:endParaRPr>
          </a:p>
        </p:txBody>
      </p:sp>
      <p:pic>
        <p:nvPicPr>
          <p:cNvPr id="6" name="Content Placeholder 4" descr="Screen Clipping"/>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18861" y="1042748"/>
            <a:ext cx="8814552" cy="5291654"/>
          </a:xfrm>
          <a:prstGeom prst="rect">
            <a:avLst/>
          </a:prstGeom>
        </p:spPr>
      </p:pic>
    </p:spTree>
    <p:extLst>
      <p:ext uri="{BB962C8B-B14F-4D97-AF65-F5344CB8AC3E}">
        <p14:creationId xmlns:p14="http://schemas.microsoft.com/office/powerpoint/2010/main" val="4224622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Release Planning</a:t>
            </a:r>
            <a:endParaRPr lang="en-CA" sz="3200" b="1" dirty="0">
              <a:solidFill>
                <a:srgbClr val="92D050"/>
              </a:solidFill>
              <a:latin typeface="Avenir Book" charset="0"/>
              <a:ea typeface="Avenir Book" charset="0"/>
              <a:cs typeface="Avenir Book" charset="0"/>
            </a:endParaRPr>
          </a:p>
        </p:txBody>
      </p:sp>
      <p:sp>
        <p:nvSpPr>
          <p:cNvPr id="6" name="Content Placeholder 2"/>
          <p:cNvSpPr txBox="1">
            <a:spLocks/>
          </p:cNvSpPr>
          <p:nvPr/>
        </p:nvSpPr>
        <p:spPr>
          <a:xfrm>
            <a:off x="761999" y="903514"/>
            <a:ext cx="10757065"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You can use the story map in order to do release management too</a:t>
            </a:r>
          </a:p>
          <a:p>
            <a:pPr lvl="1"/>
            <a:r>
              <a:rPr lang="en-US" dirty="0" smtClean="0"/>
              <a:t>First you will need to estimate each user story on the map</a:t>
            </a:r>
          </a:p>
          <a:p>
            <a:pPr lvl="1"/>
            <a:r>
              <a:rPr lang="en-US" dirty="0" smtClean="0"/>
              <a:t>Ensure that you know your velocity, you will need this for planning</a:t>
            </a:r>
          </a:p>
          <a:p>
            <a:r>
              <a:rPr lang="en-US" dirty="0" smtClean="0"/>
              <a:t>Decide how many stories you believe you need to complete for the first release and draw an horizontal line underneath those stories (you may need to provide)</a:t>
            </a:r>
          </a:p>
          <a:p>
            <a:r>
              <a:rPr lang="en-US" dirty="0" smtClean="0"/>
              <a:t>Next, look at all of the rows of alternatives, and decide which ones you believe will be needed in the next releases, you can label that row “Needed soon”, beneath that you will draw another line, which can be labelled “Nice to have”</a:t>
            </a:r>
          </a:p>
          <a:p>
            <a:r>
              <a:rPr lang="en-US" dirty="0" smtClean="0"/>
              <a:t>You would then work through the stories in prioritized order, which may change with business needs</a:t>
            </a:r>
            <a:endParaRPr lang="en-US" dirty="0"/>
          </a:p>
        </p:txBody>
      </p:sp>
    </p:spTree>
    <p:extLst>
      <p:ext uri="{BB962C8B-B14F-4D97-AF65-F5344CB8AC3E}">
        <p14:creationId xmlns:p14="http://schemas.microsoft.com/office/powerpoint/2010/main" val="405909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Example Release Planning</a:t>
            </a:r>
            <a:endParaRPr lang="en-CA" sz="3200" b="1" dirty="0">
              <a:solidFill>
                <a:srgbClr val="92D050"/>
              </a:solidFill>
              <a:latin typeface="Avenir Book" charset="0"/>
              <a:ea typeface="Avenir Book" charset="0"/>
              <a:cs typeface="Avenir Book" charset="0"/>
            </a:endParaRPr>
          </a:p>
        </p:txBody>
      </p:sp>
      <p:pic>
        <p:nvPicPr>
          <p:cNvPr id="5" name="Content Placeholder 6" descr="Screen Clippi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45243" y="1109808"/>
            <a:ext cx="9278156" cy="5272830"/>
          </a:xfrm>
          <a:prstGeom prst="rect">
            <a:avLst/>
          </a:prstGeom>
        </p:spPr>
      </p:pic>
    </p:spTree>
    <p:extLst>
      <p:ext uri="{BB962C8B-B14F-4D97-AF65-F5344CB8AC3E}">
        <p14:creationId xmlns:p14="http://schemas.microsoft.com/office/powerpoint/2010/main" val="836041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a:solidFill>
                  <a:srgbClr val="92D050"/>
                </a:solidFill>
                <a:latin typeface="Avenir Book" charset="0"/>
                <a:ea typeface="Avenir Book" charset="0"/>
                <a:cs typeface="Avenir Book" charset="0"/>
              </a:rPr>
              <a:t>Story Map to </a:t>
            </a:r>
            <a:r>
              <a:rPr lang="en-US" sz="3200" b="1" dirty="0" smtClean="0">
                <a:solidFill>
                  <a:srgbClr val="92D050"/>
                </a:solidFill>
                <a:latin typeface="Avenir Book" charset="0"/>
                <a:ea typeface="Avenir Book" charset="0"/>
                <a:cs typeface="Avenir Book" charset="0"/>
              </a:rPr>
              <a:t>Kanban/Scrum </a:t>
            </a:r>
            <a:r>
              <a:rPr lang="en-US" sz="3200" b="1" dirty="0">
                <a:solidFill>
                  <a:srgbClr val="92D050"/>
                </a:solidFill>
                <a:latin typeface="Avenir Book" charset="0"/>
                <a:ea typeface="Avenir Book" charset="0"/>
                <a:cs typeface="Avenir Book" charset="0"/>
              </a:rPr>
              <a:t>Board</a:t>
            </a:r>
            <a:endParaRPr lang="en-CA" sz="3200" b="1" dirty="0">
              <a:solidFill>
                <a:srgbClr val="92D050"/>
              </a:solidFill>
              <a:latin typeface="Avenir Book" charset="0"/>
              <a:ea typeface="Avenir Book" charset="0"/>
              <a:cs typeface="Avenir Book" charset="0"/>
            </a:endParaRPr>
          </a:p>
        </p:txBody>
      </p:sp>
      <p:pic>
        <p:nvPicPr>
          <p:cNvPr id="5" name="Picture 4" descr="Lean Transformation: Integrating &lt;strong&gt;Story&lt;/strong&gt; Mapping with Kanb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096" y="1067725"/>
            <a:ext cx="10590403" cy="52024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37932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Story Mapping: Summary</a:t>
            </a:r>
            <a:endParaRPr lang="en-CA" sz="3200" b="1" dirty="0">
              <a:solidFill>
                <a:srgbClr val="92D050"/>
              </a:solidFill>
              <a:latin typeface="Avenir Book" charset="0"/>
              <a:ea typeface="Avenir Book" charset="0"/>
              <a:cs typeface="Avenir Book" charset="0"/>
            </a:endParaRPr>
          </a:p>
        </p:txBody>
      </p:sp>
      <p:sp>
        <p:nvSpPr>
          <p:cNvPr id="5" name="Content Placeholder 3"/>
          <p:cNvSpPr txBox="1">
            <a:spLocks/>
          </p:cNvSpPr>
          <p:nvPr/>
        </p:nvSpPr>
        <p:spPr>
          <a:xfrm>
            <a:off x="395111" y="903514"/>
            <a:ext cx="8345127"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smtClean="0"/>
              <a:t>Frame the Effort</a:t>
            </a:r>
          </a:p>
          <a:p>
            <a:r>
              <a:rPr lang="en-US" sz="2400" dirty="0" smtClean="0"/>
              <a:t>Before mapping, create a short product or feature brief to frame and constrain what you map. </a:t>
            </a:r>
          </a:p>
          <a:p>
            <a:r>
              <a:rPr lang="en-US" sz="2400" dirty="0" smtClean="0"/>
              <a:t>Think of this as the big story. Focus on getting the whole story </a:t>
            </a:r>
          </a:p>
          <a:p>
            <a:r>
              <a:rPr lang="en-US" sz="2400" dirty="0" smtClean="0"/>
              <a:t>Think “</a:t>
            </a:r>
            <a:r>
              <a:rPr lang="en-US" sz="2400" dirty="0" err="1" smtClean="0"/>
              <a:t>milewide</a:t>
            </a:r>
            <a:r>
              <a:rPr lang="en-US" sz="2400" dirty="0" smtClean="0"/>
              <a:t>, inch deep” </a:t>
            </a:r>
          </a:p>
          <a:p>
            <a:r>
              <a:rPr lang="en-US" sz="2400" dirty="0" smtClean="0"/>
              <a:t>The activities and high-level user tasks that tell the whole story form the backbone of your story map</a:t>
            </a:r>
          </a:p>
          <a:p>
            <a:pPr marL="0" indent="0">
              <a:buFont typeface="Arial" panose="020B0604020202020204" pitchFamily="34" charset="0"/>
              <a:buNone/>
            </a:pPr>
            <a:r>
              <a:rPr lang="en-US" sz="2400" b="1" dirty="0" smtClean="0"/>
              <a:t>Map the Big Picture</a:t>
            </a:r>
            <a:r>
              <a:rPr lang="en-US" sz="2400" dirty="0" smtClean="0"/>
              <a:t> I</a:t>
            </a:r>
          </a:p>
          <a:p>
            <a:r>
              <a:rPr lang="en-US" sz="2400" dirty="0" smtClean="0"/>
              <a:t>Imagine a typical day in your user’s life with your new product</a:t>
            </a:r>
          </a:p>
          <a:p>
            <a:r>
              <a:rPr lang="en-US" sz="2400" dirty="0" smtClean="0"/>
              <a:t>Map the steps they take as user tasks left to right</a:t>
            </a:r>
          </a:p>
          <a:p>
            <a:r>
              <a:rPr lang="en-US" sz="2400" dirty="0" smtClean="0"/>
              <a:t>Fill the body of your story map by breaking down larger user tasks into smaller subtasks and user interface details</a:t>
            </a:r>
          </a:p>
          <a:p>
            <a:pPr marL="0" indent="0">
              <a:buFont typeface="Arial" panose="020B0604020202020204" pitchFamily="34" charset="0"/>
              <a:buNone/>
            </a:pPr>
            <a:endParaRPr lang="en-US" dirty="0" smtClean="0"/>
          </a:p>
        </p:txBody>
      </p:sp>
      <p:pic>
        <p:nvPicPr>
          <p:cNvPr id="7" name="Picture Placeholder 8" descr="Creating a Product Backlog — &lt;strong&gt;Story&lt;/strong&gt; &lt;strong&gt;mapping&lt;/strong&gt;"/>
          <p:cNvPicPr>
            <a:picLocks noChangeAspect="1"/>
          </p:cNvPicPr>
          <p:nvPr/>
        </p:nvPicPr>
        <p:blipFill>
          <a:blip r:embed="rId3">
            <a:extLst>
              <a:ext uri="{28A0092B-C50C-407E-A947-70E740481C1C}">
                <a14:useLocalDpi xmlns:a14="http://schemas.microsoft.com/office/drawing/2010/main" val="0"/>
              </a:ext>
            </a:extLst>
          </a:blip>
          <a:srcRect l="12891" r="12891"/>
          <a:stretch>
            <a:fillRect/>
          </a:stretch>
        </p:blipFill>
        <p:spPr>
          <a:xfrm rot="21332200">
            <a:off x="8692784" y="1007929"/>
            <a:ext cx="3768385" cy="3795814"/>
          </a:xfrm>
          <a:prstGeom prst="rect">
            <a:avLst/>
          </a:prstGeom>
        </p:spPr>
      </p:pic>
    </p:spTree>
    <p:extLst>
      <p:ext uri="{BB962C8B-B14F-4D97-AF65-F5344CB8AC3E}">
        <p14:creationId xmlns:p14="http://schemas.microsoft.com/office/powerpoint/2010/main" val="1344688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Story Mapping: Summary</a:t>
            </a:r>
            <a:endParaRPr lang="en-CA" sz="3200" b="1" dirty="0">
              <a:solidFill>
                <a:srgbClr val="92D050"/>
              </a:solidFill>
              <a:latin typeface="Avenir Book" charset="0"/>
              <a:ea typeface="Avenir Book" charset="0"/>
              <a:cs typeface="Avenir Book" charset="0"/>
            </a:endParaRPr>
          </a:p>
        </p:txBody>
      </p:sp>
      <p:pic>
        <p:nvPicPr>
          <p:cNvPr id="7" name="Picture Placeholder 8" descr="Creating a Product Backlog — &lt;strong&gt;Story&lt;/strong&gt; &lt;strong&gt;mapping&lt;/strong&gt;"/>
          <p:cNvPicPr>
            <a:picLocks noChangeAspect="1"/>
          </p:cNvPicPr>
          <p:nvPr/>
        </p:nvPicPr>
        <p:blipFill>
          <a:blip r:embed="rId3">
            <a:extLst>
              <a:ext uri="{28A0092B-C50C-407E-A947-70E740481C1C}">
                <a14:useLocalDpi xmlns:a14="http://schemas.microsoft.com/office/drawing/2010/main" val="0"/>
              </a:ext>
            </a:extLst>
          </a:blip>
          <a:srcRect l="12891" r="12891"/>
          <a:stretch>
            <a:fillRect/>
          </a:stretch>
        </p:blipFill>
        <p:spPr>
          <a:xfrm rot="21332200">
            <a:off x="8692784" y="1007929"/>
            <a:ext cx="3768385" cy="3795814"/>
          </a:xfrm>
          <a:prstGeom prst="rect">
            <a:avLst/>
          </a:prstGeom>
        </p:spPr>
      </p:pic>
      <p:sp>
        <p:nvSpPr>
          <p:cNvPr id="6" name="Content Placeholder 3"/>
          <p:cNvSpPr txBox="1">
            <a:spLocks/>
          </p:cNvSpPr>
          <p:nvPr/>
        </p:nvSpPr>
        <p:spPr>
          <a:xfrm>
            <a:off x="762001" y="903514"/>
            <a:ext cx="7788800"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smtClean="0"/>
              <a:t>Explore</a:t>
            </a:r>
            <a:r>
              <a:rPr lang="en-US" sz="2000" smtClean="0"/>
              <a:t> </a:t>
            </a:r>
          </a:p>
          <a:p>
            <a:r>
              <a:rPr lang="en-US" sz="2000" smtClean="0"/>
              <a:t>Start with the user type most critical to your product’s success</a:t>
            </a:r>
          </a:p>
          <a:p>
            <a:r>
              <a:rPr lang="en-US" sz="2000" smtClean="0"/>
              <a:t>During this phase you’ll add cards, split one card into two, rewrite cards, and reorganize them. Use this phase to think “blue sky” </a:t>
            </a:r>
          </a:p>
          <a:p>
            <a:pPr marL="0" indent="0">
              <a:buFont typeface="Arial" panose="020B0604020202020204" pitchFamily="34" charset="0"/>
              <a:buNone/>
            </a:pPr>
            <a:r>
              <a:rPr lang="en-US" sz="2000" b="1" smtClean="0"/>
              <a:t>Slice Out Viable Releases </a:t>
            </a:r>
            <a:r>
              <a:rPr lang="en-US" sz="2000" smtClean="0"/>
              <a:t> </a:t>
            </a:r>
          </a:p>
          <a:p>
            <a:r>
              <a:rPr lang="en-US" sz="2000" smtClean="0"/>
              <a:t>Slice your map into holistic product releases that span the users and use of the product</a:t>
            </a:r>
          </a:p>
          <a:p>
            <a:r>
              <a:rPr lang="en-US" sz="2000" smtClean="0"/>
              <a:t>These slices form an incremental product release roadmap where each release is a minimal viable product release</a:t>
            </a:r>
          </a:p>
          <a:p>
            <a:r>
              <a:rPr lang="en-US" sz="2000" smtClean="0"/>
              <a:t>Slice the first release of your map into three or more delivery phases that allow you and your team to learn fast and avoid risk</a:t>
            </a:r>
          </a:p>
          <a:p>
            <a:pPr marL="0" indent="0">
              <a:buFont typeface="Arial" panose="020B0604020202020204" pitchFamily="34" charset="0"/>
              <a:buNone/>
            </a:pPr>
            <a:r>
              <a:rPr lang="en-US" sz="2000" b="1" smtClean="0"/>
              <a:t>Slice Out a Development Strategy</a:t>
            </a:r>
          </a:p>
          <a:p>
            <a:r>
              <a:rPr lang="en-US" sz="2000" smtClean="0"/>
              <a:t>Think about all the great possibilities.. Think of the opening, mid, and end-game phases of a chess game </a:t>
            </a:r>
          </a:p>
          <a:p>
            <a:r>
              <a:rPr lang="en-US" sz="2000" smtClean="0"/>
              <a:t>This development strategy will help you release the best product possible in the time constraints you have </a:t>
            </a:r>
            <a:endParaRPr lang="en-US" sz="2000" dirty="0"/>
          </a:p>
        </p:txBody>
      </p:sp>
    </p:spTree>
    <p:extLst>
      <p:ext uri="{BB962C8B-B14F-4D97-AF65-F5344CB8AC3E}">
        <p14:creationId xmlns:p14="http://schemas.microsoft.com/office/powerpoint/2010/main" val="1625951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Exercise - Story Mapping &amp; Release Planning</a:t>
            </a:r>
            <a:endParaRPr lang="en-CA" sz="3200" b="1" dirty="0">
              <a:solidFill>
                <a:srgbClr val="92D050"/>
              </a:solidFill>
              <a:latin typeface="Avenir Book" charset="0"/>
              <a:ea typeface="Avenir Book" charset="0"/>
              <a:cs typeface="Avenir Book" charset="0"/>
            </a:endParaRPr>
          </a:p>
        </p:txBody>
      </p:sp>
      <p:sp>
        <p:nvSpPr>
          <p:cNvPr id="5" name="Content Placeholder 3"/>
          <p:cNvSpPr txBox="1">
            <a:spLocks/>
          </p:cNvSpPr>
          <p:nvPr/>
        </p:nvSpPr>
        <p:spPr>
          <a:xfrm>
            <a:off x="762000" y="903513"/>
            <a:ext cx="10673938" cy="4392881"/>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t>Procedure</a:t>
            </a:r>
          </a:p>
          <a:p>
            <a:r>
              <a:rPr lang="en-US" dirty="0" smtClean="0"/>
              <a:t>As a group, create a story map with of the stories from your project</a:t>
            </a:r>
          </a:p>
          <a:p>
            <a:pPr marL="914400" lvl="1" indent="-457200">
              <a:buFont typeface="+mj-lt"/>
              <a:buAutoNum type="arabicPeriod"/>
            </a:pPr>
            <a:r>
              <a:rPr lang="en-US" dirty="0" smtClean="0"/>
              <a:t>Discuss and decide which stories are the primary stories that describe the steps in the processes created</a:t>
            </a:r>
          </a:p>
          <a:p>
            <a:pPr marL="914400" lvl="1" indent="-457200">
              <a:buFont typeface="+mj-lt"/>
              <a:buAutoNum type="arabicPeriod"/>
            </a:pPr>
            <a:r>
              <a:rPr lang="en-US" dirty="0" smtClean="0"/>
              <a:t>Supplement each of these with the smaller stories that comprise the main stories and put them on the story map</a:t>
            </a:r>
          </a:p>
          <a:p>
            <a:pPr marL="914400" lvl="1" indent="-457200">
              <a:buFont typeface="+mj-lt"/>
              <a:buAutoNum type="arabicPeriod"/>
            </a:pPr>
            <a:r>
              <a:rPr lang="en-US" dirty="0" smtClean="0"/>
              <a:t>Give each story a rough sizing of 1, 3,5, 8, or 13</a:t>
            </a:r>
          </a:p>
          <a:p>
            <a:pPr marL="914400" lvl="1" indent="-457200">
              <a:buFont typeface="+mj-lt"/>
              <a:buAutoNum type="arabicPeriod"/>
            </a:pPr>
            <a:r>
              <a:rPr lang="en-US" dirty="0" smtClean="0"/>
              <a:t>Decide your team’s approximate velocity (how many points they can fit into a sprint), and group the stories for the first, second and third release</a:t>
            </a:r>
          </a:p>
          <a:p>
            <a:pPr marL="914400" lvl="1" indent="-457200">
              <a:buFont typeface="+mj-lt"/>
              <a:buAutoNum type="arabicPeriod"/>
            </a:pPr>
            <a:r>
              <a:rPr lang="en-US" dirty="0" smtClean="0"/>
              <a:t>Group review of Story Map</a:t>
            </a:r>
            <a:endParaRPr lang="en-US" dirty="0" smtClean="0"/>
          </a:p>
        </p:txBody>
      </p:sp>
    </p:spTree>
    <p:extLst>
      <p:ext uri="{BB962C8B-B14F-4D97-AF65-F5344CB8AC3E}">
        <p14:creationId xmlns:p14="http://schemas.microsoft.com/office/powerpoint/2010/main" val="3509443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Books Recommendations</a:t>
            </a:r>
            <a:endParaRPr lang="en-CA" sz="3200" b="1" dirty="0">
              <a:solidFill>
                <a:srgbClr val="92D050"/>
              </a:solidFill>
              <a:latin typeface="Avenir Book" charset="0"/>
              <a:ea typeface="Avenir Book" charset="0"/>
              <a:cs typeface="Avenir Book" charset="0"/>
            </a:endParaRPr>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3537" y="1550040"/>
            <a:ext cx="2859788" cy="424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1726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1965" y="183467"/>
            <a:ext cx="8668986" cy="6549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3"/>
          <p:cNvSpPr txBox="1">
            <a:spLocks/>
          </p:cNvSpPr>
          <p:nvPr/>
        </p:nvSpPr>
        <p:spPr>
          <a:xfrm>
            <a:off x="89066" y="183467"/>
            <a:ext cx="4764962" cy="1780276"/>
          </a:xfrm>
          <a:prstGeom prst="rect">
            <a:avLst/>
          </a:prstGeom>
          <a:noFill/>
          <a:ln>
            <a:noFill/>
          </a:ln>
        </p:spPr>
        <p:txBody>
          <a:bodyPr vert="horz" lIns="45713" tIns="45713" rIns="45713" bIns="45713"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17">
              <a:lnSpc>
                <a:spcPct val="80000"/>
              </a:lnSpc>
              <a:spcBef>
                <a:spcPts val="0"/>
              </a:spcBef>
              <a:buClr>
                <a:srgbClr val="0070C0"/>
              </a:buClr>
            </a:pPr>
            <a:r>
              <a:rPr lang="en-US" b="1" dirty="0">
                <a:solidFill>
                  <a:srgbClr val="92D050"/>
                </a:solidFill>
                <a:latin typeface="Avenir Book" charset="0"/>
                <a:ea typeface="Avenir Book" charset="0"/>
                <a:cs typeface="Avenir Book" charset="0"/>
              </a:rPr>
              <a:t>Specification by </a:t>
            </a:r>
            <a:r>
              <a:rPr lang="en-US" b="1" dirty="0" smtClean="0">
                <a:solidFill>
                  <a:srgbClr val="92D050"/>
                </a:solidFill>
                <a:latin typeface="Avenir Book" charset="0"/>
                <a:ea typeface="Avenir Book" charset="0"/>
                <a:cs typeface="Avenir Book" charset="0"/>
              </a:rPr>
              <a:t>Example</a:t>
            </a:r>
            <a:endParaRPr lang="en-US" b="1" dirty="0" smtClean="0">
              <a:solidFill>
                <a:srgbClr val="92D050"/>
              </a:solidFill>
              <a:latin typeface="Avenir Book" charset="0"/>
              <a:ea typeface="Avenir Book" charset="0"/>
              <a:cs typeface="Avenir Book" charset="0"/>
            </a:endParaRPr>
          </a:p>
        </p:txBody>
      </p:sp>
    </p:spTree>
    <p:extLst>
      <p:ext uri="{BB962C8B-B14F-4D97-AF65-F5344CB8AC3E}">
        <p14:creationId xmlns:p14="http://schemas.microsoft.com/office/powerpoint/2010/main" val="18421140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07914" y="200353"/>
            <a:ext cx="11630733" cy="603980"/>
          </a:xfrm>
          <a:prstGeom prst="rect">
            <a:avLst/>
          </a:prstGeom>
          <a:noFill/>
          <a:ln>
            <a:noFill/>
          </a:ln>
        </p:spPr>
        <p:txBody>
          <a:bodyPr lIns="121897" tIns="60932" rIns="121897" bIns="60932" anchor="t" anchorCtr="0">
            <a:noAutofit/>
          </a:bodyPr>
          <a:lstStyle/>
          <a:p>
            <a:pPr>
              <a:buSzPct val="25000"/>
            </a:pPr>
            <a:r>
              <a:rPr lang="en-US" sz="3199" b="1" dirty="0">
                <a:solidFill>
                  <a:srgbClr val="92D050"/>
                </a:solidFill>
                <a:latin typeface="Avenir Book" charset="0"/>
                <a:ea typeface="Avenir Book" charset="0"/>
                <a:cs typeface="Avenir Book" charset="0"/>
              </a:rPr>
              <a:t>Product Owner</a:t>
            </a:r>
          </a:p>
        </p:txBody>
      </p:sp>
      <p:sp>
        <p:nvSpPr>
          <p:cNvPr id="379" name="Shape 379"/>
          <p:cNvSpPr txBox="1">
            <a:spLocks noGrp="1"/>
          </p:cNvSpPr>
          <p:nvPr>
            <p:ph type="sldNum" idx="12"/>
          </p:nvPr>
        </p:nvSpPr>
        <p:spPr>
          <a:xfrm>
            <a:off x="11254523" y="6340176"/>
            <a:ext cx="624383" cy="372533"/>
          </a:xfrm>
          <a:prstGeom prst="rect">
            <a:avLst/>
          </a:prstGeom>
          <a:noFill/>
          <a:ln>
            <a:noFill/>
          </a:ln>
        </p:spPr>
        <p:txBody>
          <a:bodyPr lIns="121897" tIns="60932" rIns="121897" bIns="60932" anchor="t" anchorCtr="0">
            <a:noAutofit/>
          </a:bodyPr>
          <a:lstStyle/>
          <a:p>
            <a:pPr>
              <a:buClr>
                <a:srgbClr val="3F3F3F"/>
              </a:buClr>
              <a:buSzPct val="25000"/>
            </a:pPr>
            <a:fld id="{00000000-1234-1234-1234-123412341234}" type="slidenum">
              <a:rPr lang="en-US" sz="1300">
                <a:solidFill>
                  <a:srgbClr val="3F3F3F"/>
                </a:solidFill>
                <a:latin typeface="Arial"/>
                <a:ea typeface="Arial"/>
                <a:cs typeface="Arial"/>
                <a:sym typeface="Arial"/>
              </a:rPr>
              <a:pPr>
                <a:buClr>
                  <a:srgbClr val="3F3F3F"/>
                </a:buClr>
                <a:buSzPct val="25000"/>
              </a:pPr>
              <a:t>4</a:t>
            </a:fld>
            <a:endParaRPr lang="en-US" sz="1300">
              <a:solidFill>
                <a:srgbClr val="3F3F3F"/>
              </a:solidFill>
              <a:latin typeface="Arial"/>
              <a:ea typeface="Arial"/>
              <a:cs typeface="Arial"/>
              <a:sym typeface="Arial"/>
            </a:endParaRPr>
          </a:p>
        </p:txBody>
      </p:sp>
      <p:grpSp>
        <p:nvGrpSpPr>
          <p:cNvPr id="3" name="Group 2"/>
          <p:cNvGrpSpPr/>
          <p:nvPr/>
        </p:nvGrpSpPr>
        <p:grpSpPr>
          <a:xfrm>
            <a:off x="9488078" y="163599"/>
            <a:ext cx="2390828" cy="1110192"/>
            <a:chOff x="7116058" y="122699"/>
            <a:chExt cx="1793121" cy="832644"/>
          </a:xfrm>
        </p:grpSpPr>
        <p:pic>
          <p:nvPicPr>
            <p:cNvPr id="7" name="Picture 6"/>
            <p:cNvPicPr>
              <a:picLocks noChangeAspect="1"/>
            </p:cNvPicPr>
            <p:nvPr/>
          </p:nvPicPr>
          <p:blipFill>
            <a:blip r:embed="rId3"/>
            <a:stretch>
              <a:fillRect/>
            </a:stretch>
          </p:blipFill>
          <p:spPr>
            <a:xfrm>
              <a:off x="7116058" y="122699"/>
              <a:ext cx="1793121" cy="832644"/>
            </a:xfrm>
            <a:prstGeom prst="rect">
              <a:avLst/>
            </a:prstGeom>
          </p:spPr>
        </p:pic>
        <p:sp>
          <p:nvSpPr>
            <p:cNvPr id="2" name="Rectangle 1"/>
            <p:cNvSpPr/>
            <p:nvPr/>
          </p:nvSpPr>
          <p:spPr>
            <a:xfrm>
              <a:off x="7189441" y="430752"/>
              <a:ext cx="271459" cy="162449"/>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Slide Number Placeholder 18"/>
          <p:cNvSpPr txBox="1">
            <a:spLocks/>
          </p:cNvSpPr>
          <p:nvPr/>
        </p:nvSpPr>
        <p:spPr>
          <a:xfrm>
            <a:off x="11497912" y="8475134"/>
            <a:ext cx="3657600" cy="486833"/>
          </a:xfrm>
          <a:prstGeom prst="rect">
            <a:avLst/>
          </a:prstGeom>
          <a:noFill/>
          <a:ln>
            <a:noFill/>
          </a:ln>
        </p:spPr>
        <p:txBody>
          <a:bodyPr lIns="121897" tIns="60932" rIns="121897" bIns="60932"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5D17B3FE-6885-024A-948A-BC5F1F9B326E}" type="slidenum">
              <a:rPr lang="en-US" smtClean="0">
                <a:solidFill>
                  <a:srgbClr val="002060"/>
                </a:solidFill>
              </a:rPr>
              <a:pPr/>
              <a:t>4</a:t>
            </a:fld>
            <a:endParaRPr lang="en-US" dirty="0" smtClean="0">
              <a:solidFill>
                <a:srgbClr val="002060"/>
              </a:solidFill>
            </a:endParaRPr>
          </a:p>
        </p:txBody>
      </p:sp>
      <p:pic>
        <p:nvPicPr>
          <p:cNvPr id="6" name="Picture 5"/>
          <p:cNvPicPr>
            <a:picLocks noChangeAspect="1"/>
          </p:cNvPicPr>
          <p:nvPr/>
        </p:nvPicPr>
        <p:blipFill rotWithShape="1">
          <a:blip r:embed="rId4"/>
          <a:srcRect l="17506" t="2368" r="5378" b="5990"/>
          <a:stretch/>
        </p:blipFill>
        <p:spPr>
          <a:xfrm>
            <a:off x="439066" y="1150362"/>
            <a:ext cx="1169201" cy="1283693"/>
          </a:xfrm>
          <a:prstGeom prst="rect">
            <a:avLst/>
          </a:prstGeom>
        </p:spPr>
      </p:pic>
      <p:sp>
        <p:nvSpPr>
          <p:cNvPr id="9" name="TextBox 8"/>
          <p:cNvSpPr txBox="1"/>
          <p:nvPr/>
        </p:nvSpPr>
        <p:spPr>
          <a:xfrm>
            <a:off x="1681781" y="2434054"/>
            <a:ext cx="9001711" cy="2616097"/>
          </a:xfrm>
          <a:prstGeom prst="rect">
            <a:avLst/>
          </a:prstGeom>
          <a:noFill/>
        </p:spPr>
        <p:txBody>
          <a:bodyPr wrap="square" lIns="121917" tIns="60958" rIns="121917" bIns="60958" rtlCol="0">
            <a:spAutoFit/>
          </a:bodyPr>
          <a:lstStyle/>
          <a:p>
            <a:pPr marL="457189" indent="-457189">
              <a:buFont typeface="Arial" panose="020B0604020202020204" pitchFamily="34" charset="0"/>
              <a:buChar char="•"/>
            </a:pPr>
            <a:r>
              <a:rPr lang="en-US" sz="2700" dirty="0">
                <a:solidFill>
                  <a:srgbClr val="0070C0"/>
                </a:solidFill>
                <a:latin typeface="Calibri" panose="020F0502020204030204" pitchFamily="34" charset="0"/>
                <a:cs typeface="Calibri" panose="020F0502020204030204" pitchFamily="34" charset="0"/>
              </a:rPr>
              <a:t>Owns Product Vision</a:t>
            </a:r>
          </a:p>
          <a:p>
            <a:pPr marL="457189" indent="-457189">
              <a:buFont typeface="Arial" panose="020B0604020202020204" pitchFamily="34" charset="0"/>
              <a:buChar char="•"/>
            </a:pPr>
            <a:r>
              <a:rPr lang="en-US" sz="2700" dirty="0">
                <a:solidFill>
                  <a:srgbClr val="0070C0"/>
                </a:solidFill>
                <a:latin typeface="Calibri" panose="020F0502020204030204" pitchFamily="34" charset="0"/>
                <a:cs typeface="Calibri" panose="020F0502020204030204" pitchFamily="34" charset="0"/>
              </a:rPr>
              <a:t>Define </a:t>
            </a:r>
            <a:r>
              <a:rPr lang="en-US" sz="2700" dirty="0">
                <a:solidFill>
                  <a:srgbClr val="0070C0"/>
                </a:solidFill>
                <a:latin typeface="Calibri" panose="020F0502020204030204" pitchFamily="34" charset="0"/>
                <a:cs typeface="Calibri" panose="020F0502020204030204" pitchFamily="34" charset="0"/>
              </a:rPr>
              <a:t>the features of the product</a:t>
            </a:r>
          </a:p>
          <a:p>
            <a:pPr marL="457189" indent="-457189">
              <a:buFont typeface="Arial" panose="020B0604020202020204" pitchFamily="34" charset="0"/>
              <a:buChar char="•"/>
            </a:pPr>
            <a:r>
              <a:rPr lang="en-US" sz="2700" dirty="0">
                <a:solidFill>
                  <a:srgbClr val="0070C0"/>
                </a:solidFill>
                <a:latin typeface="Calibri" panose="020F0502020204030204" pitchFamily="34" charset="0"/>
                <a:cs typeface="Calibri" panose="020F0502020204030204" pitchFamily="34" charset="0"/>
              </a:rPr>
              <a:t>Decide on release date and content  </a:t>
            </a:r>
          </a:p>
          <a:p>
            <a:pPr marL="457189" indent="-457189">
              <a:buFont typeface="Arial" panose="020B0604020202020204" pitchFamily="34" charset="0"/>
              <a:buChar char="•"/>
            </a:pPr>
            <a:r>
              <a:rPr lang="en-US" sz="2700" dirty="0">
                <a:solidFill>
                  <a:srgbClr val="0070C0"/>
                </a:solidFill>
                <a:latin typeface="Calibri" panose="020F0502020204030204" pitchFamily="34" charset="0"/>
                <a:cs typeface="Calibri" panose="020F0502020204030204" pitchFamily="34" charset="0"/>
              </a:rPr>
              <a:t>Responsible </a:t>
            </a:r>
            <a:r>
              <a:rPr lang="en-US" sz="2700" dirty="0">
                <a:solidFill>
                  <a:srgbClr val="0070C0"/>
                </a:solidFill>
                <a:latin typeface="Calibri" panose="020F0502020204030204" pitchFamily="34" charset="0"/>
                <a:cs typeface="Calibri" panose="020F0502020204030204" pitchFamily="34" charset="0"/>
              </a:rPr>
              <a:t>for the </a:t>
            </a:r>
            <a:r>
              <a:rPr lang="en-US" sz="2700" dirty="0">
                <a:solidFill>
                  <a:srgbClr val="0070C0"/>
                </a:solidFill>
                <a:latin typeface="Calibri" panose="020F0502020204030204" pitchFamily="34" charset="0"/>
                <a:cs typeface="Calibri" panose="020F0502020204030204" pitchFamily="34" charset="0"/>
              </a:rPr>
              <a:t>delivery of Business Value</a:t>
            </a:r>
            <a:endParaRPr lang="en-US" sz="2700" dirty="0">
              <a:solidFill>
                <a:srgbClr val="0070C0"/>
              </a:solidFill>
              <a:latin typeface="Calibri" panose="020F0502020204030204" pitchFamily="34" charset="0"/>
              <a:cs typeface="Calibri" panose="020F0502020204030204" pitchFamily="34" charset="0"/>
            </a:endParaRPr>
          </a:p>
          <a:p>
            <a:pPr marL="457189" indent="-457189">
              <a:buFont typeface="Arial" panose="020B0604020202020204" pitchFamily="34" charset="0"/>
              <a:buChar char="•"/>
            </a:pPr>
            <a:r>
              <a:rPr lang="en-US" sz="2700" dirty="0">
                <a:solidFill>
                  <a:srgbClr val="0070C0"/>
                </a:solidFill>
                <a:latin typeface="Calibri" panose="020F0502020204030204" pitchFamily="34" charset="0"/>
                <a:cs typeface="Calibri" panose="020F0502020204030204" pitchFamily="34" charset="0"/>
              </a:rPr>
              <a:t>Offer stories to </a:t>
            </a:r>
            <a:r>
              <a:rPr lang="en-US" sz="2700" dirty="0" err="1">
                <a:solidFill>
                  <a:srgbClr val="0070C0"/>
                </a:solidFill>
                <a:latin typeface="Calibri" panose="020F0502020204030204" pitchFamily="34" charset="0"/>
                <a:cs typeface="Calibri" panose="020F0502020204030204" pitchFamily="34" charset="0"/>
              </a:rPr>
              <a:t>D</a:t>
            </a:r>
            <a:r>
              <a:rPr lang="en-US" sz="2700" dirty="0" err="1">
                <a:solidFill>
                  <a:srgbClr val="0070C0"/>
                </a:solidFill>
                <a:latin typeface="Calibri" panose="020F0502020204030204" pitchFamily="34" charset="0"/>
                <a:cs typeface="Calibri" panose="020F0502020204030204" pitchFamily="34" charset="0"/>
              </a:rPr>
              <a:t>evTeam</a:t>
            </a:r>
            <a:r>
              <a:rPr lang="en-US" sz="2700" dirty="0">
                <a:solidFill>
                  <a:srgbClr val="0070C0"/>
                </a:solidFill>
                <a:latin typeface="Calibri" panose="020F0502020204030204" pitchFamily="34" charset="0"/>
                <a:cs typeface="Calibri" panose="020F0502020204030204" pitchFamily="34" charset="0"/>
              </a:rPr>
              <a:t> in Sprint Planning</a:t>
            </a:r>
            <a:endParaRPr lang="en-US" sz="2700" dirty="0">
              <a:solidFill>
                <a:srgbClr val="0070C0"/>
              </a:solidFill>
              <a:latin typeface="Calibri" panose="020F0502020204030204" pitchFamily="34" charset="0"/>
              <a:cs typeface="Calibri" panose="020F0502020204030204" pitchFamily="34" charset="0"/>
            </a:endParaRPr>
          </a:p>
          <a:p>
            <a:pPr marL="457189" indent="-457189">
              <a:buFont typeface="Arial" panose="020B0604020202020204" pitchFamily="34" charset="0"/>
              <a:buChar char="•"/>
            </a:pPr>
            <a:r>
              <a:rPr lang="en-US" sz="2700" dirty="0">
                <a:solidFill>
                  <a:srgbClr val="0070C0"/>
                </a:solidFill>
                <a:latin typeface="Calibri" panose="020F0502020204030204" pitchFamily="34" charset="0"/>
                <a:cs typeface="Calibri" panose="020F0502020204030204" pitchFamily="34" charset="0"/>
              </a:rPr>
              <a:t>Accept or reject </a:t>
            </a:r>
            <a:r>
              <a:rPr lang="en-US" sz="2700" dirty="0">
                <a:solidFill>
                  <a:srgbClr val="0070C0"/>
                </a:solidFill>
                <a:latin typeface="Calibri" panose="020F0502020204030204" pitchFamily="34" charset="0"/>
                <a:cs typeface="Calibri" panose="020F0502020204030204" pitchFamily="34" charset="0"/>
              </a:rPr>
              <a:t>increment</a:t>
            </a:r>
          </a:p>
        </p:txBody>
      </p:sp>
      <p:sp>
        <p:nvSpPr>
          <p:cNvPr id="4" name="Rectangle 3"/>
          <p:cNvSpPr/>
          <p:nvPr/>
        </p:nvSpPr>
        <p:spPr>
          <a:xfrm>
            <a:off x="676587" y="6328461"/>
            <a:ext cx="10628415" cy="307777"/>
          </a:xfrm>
          <a:prstGeom prst="rect">
            <a:avLst/>
          </a:prstGeom>
        </p:spPr>
        <p:txBody>
          <a:bodyPr wrap="square">
            <a:spAutoFit/>
          </a:bodyPr>
          <a:lstStyle/>
          <a:p>
            <a:pPr algn="r"/>
            <a:r>
              <a:rPr lang="en-US" sz="1400" dirty="0" smtClean="0">
                <a:hlinkClick r:id="rId5"/>
              </a:rPr>
              <a:t>Ref: https</a:t>
            </a:r>
            <a:r>
              <a:rPr lang="en-US" sz="1400" dirty="0">
                <a:hlinkClick r:id="rId5"/>
              </a:rPr>
              <a:t>://github.com/tusjain/agileanswer/blob/master/repository/I%20as%20a%20Product%20Owner.pdf</a:t>
            </a:r>
            <a:endParaRPr lang="en-US" sz="1400" dirty="0"/>
          </a:p>
        </p:txBody>
      </p:sp>
    </p:spTree>
    <p:extLst>
      <p:ext uri="{BB962C8B-B14F-4D97-AF65-F5344CB8AC3E}">
        <p14:creationId xmlns:p14="http://schemas.microsoft.com/office/powerpoint/2010/main" val="32810756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Effectiveness</a:t>
            </a:r>
            <a:endParaRPr lang="en-CA" sz="3200" b="1" dirty="0">
              <a:solidFill>
                <a:srgbClr val="92D050"/>
              </a:solidFill>
              <a:latin typeface="Avenir Book" charset="0"/>
              <a:ea typeface="Avenir Book" charset="0"/>
              <a:cs typeface="Avenir Book" charset="0"/>
            </a:endParaRPr>
          </a:p>
        </p:txBody>
      </p:sp>
      <p:sp>
        <p:nvSpPr>
          <p:cNvPr id="6" name="Content Placeholder 2"/>
          <p:cNvSpPr txBox="1">
            <a:spLocks/>
          </p:cNvSpPr>
          <p:nvPr/>
        </p:nvSpPr>
        <p:spPr>
          <a:xfrm>
            <a:off x="762000" y="1129146"/>
            <a:ext cx="10697688"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smtClean="0"/>
              <a:t>To build the right product effectively, software development practices have to provide the following: </a:t>
            </a:r>
          </a:p>
          <a:p>
            <a:pPr lvl="1"/>
            <a:r>
              <a:rPr lang="en-US" sz="2800" dirty="0" smtClean="0"/>
              <a:t>Assurance that all stakeholders and delivery team members understand what needs to be delivered in the same way </a:t>
            </a:r>
          </a:p>
          <a:p>
            <a:pPr lvl="1"/>
            <a:r>
              <a:rPr lang="en-US" sz="2800" dirty="0" smtClean="0"/>
              <a:t>Precise specifications so delivery teams avoid wasteful rework caused by ambiguities and functional gaps </a:t>
            </a:r>
          </a:p>
          <a:p>
            <a:pPr lvl="1"/>
            <a:r>
              <a:rPr lang="en-US" sz="2800" dirty="0" smtClean="0"/>
              <a:t>An objective means to measure when a piece of work is complete</a:t>
            </a:r>
          </a:p>
          <a:p>
            <a:pPr lvl="1"/>
            <a:r>
              <a:rPr lang="en-US" sz="2800" dirty="0" smtClean="0"/>
              <a:t>Documentation to facilitate change, in terms of both software features and team structure  </a:t>
            </a:r>
            <a:endParaRPr lang="en-US" sz="2800" dirty="0"/>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94486">
            <a:off x="8891922" y="4696755"/>
            <a:ext cx="3517222" cy="1785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2531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a:solidFill>
                  <a:srgbClr val="92D050"/>
                </a:solidFill>
                <a:latin typeface="Avenir Book" charset="0"/>
                <a:ea typeface="Avenir Book" charset="0"/>
                <a:cs typeface="Avenir Book" charset="0"/>
              </a:rPr>
              <a:t>Specification by </a:t>
            </a:r>
            <a:r>
              <a:rPr lang="en-US" sz="3200" b="1" dirty="0" smtClean="0">
                <a:solidFill>
                  <a:srgbClr val="92D050"/>
                </a:solidFill>
                <a:latin typeface="Avenir Book" charset="0"/>
                <a:ea typeface="Avenir Book" charset="0"/>
                <a:cs typeface="Avenir Book" charset="0"/>
              </a:rPr>
              <a:t>Example</a:t>
            </a:r>
            <a:endParaRPr lang="en-CA" sz="3200" b="1" dirty="0">
              <a:solidFill>
                <a:srgbClr val="92D050"/>
              </a:solidFill>
              <a:latin typeface="Avenir Book" charset="0"/>
              <a:ea typeface="Avenir Book" charset="0"/>
              <a:cs typeface="Avenir Book" charset="0"/>
            </a:endParaRPr>
          </a:p>
        </p:txBody>
      </p:sp>
      <p:sp>
        <p:nvSpPr>
          <p:cNvPr id="5" name="Content Placeholder 2"/>
          <p:cNvSpPr txBox="1">
            <a:spLocks/>
          </p:cNvSpPr>
          <p:nvPr/>
        </p:nvSpPr>
        <p:spPr>
          <a:xfrm>
            <a:off x="762000" y="798007"/>
            <a:ext cx="10899569" cy="59783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i="1" smtClean="0"/>
              <a:t>building the product right </a:t>
            </a:r>
            <a:r>
              <a:rPr lang="en-US" sz="1800" smtClean="0"/>
              <a:t>and </a:t>
            </a:r>
            <a:r>
              <a:rPr lang="en-US" sz="1800" i="1" smtClean="0"/>
              <a:t>building the right product </a:t>
            </a:r>
            <a:r>
              <a:rPr lang="en-US" sz="1800" smtClean="0"/>
              <a:t>are two different things. </a:t>
            </a:r>
            <a:br>
              <a:rPr lang="en-US" sz="1800" smtClean="0"/>
            </a:br>
            <a:r>
              <a:rPr lang="en-US" sz="1800" smtClean="0"/>
              <a:t>We need to do both in order to succeed.</a:t>
            </a:r>
          </a:p>
          <a:p>
            <a:endParaRPr lang="en-US" sz="3600" dirty="0"/>
          </a:p>
        </p:txBody>
      </p:sp>
      <p:grpSp>
        <p:nvGrpSpPr>
          <p:cNvPr id="7" name="Group 6"/>
          <p:cNvGrpSpPr/>
          <p:nvPr/>
        </p:nvGrpSpPr>
        <p:grpSpPr>
          <a:xfrm>
            <a:off x="1829595" y="1552480"/>
            <a:ext cx="8501938" cy="3871174"/>
            <a:chOff x="1670539" y="1456081"/>
            <a:chExt cx="7171602" cy="3347998"/>
          </a:xfrm>
        </p:grpSpPr>
        <p:cxnSp>
          <p:nvCxnSpPr>
            <p:cNvPr id="8" name="Straight Arrow Connector 7"/>
            <p:cNvCxnSpPr/>
            <p:nvPr/>
          </p:nvCxnSpPr>
          <p:spPr>
            <a:xfrm flipV="1">
              <a:off x="1670539" y="3088547"/>
              <a:ext cx="5117123" cy="1561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 name="TextBox 8"/>
            <p:cNvSpPr txBox="1"/>
            <p:nvPr/>
          </p:nvSpPr>
          <p:spPr>
            <a:xfrm>
              <a:off x="4185138" y="2815470"/>
              <a:ext cx="2444262" cy="276999"/>
            </a:xfrm>
            <a:prstGeom prst="rect">
              <a:avLst/>
            </a:prstGeom>
            <a:noFill/>
          </p:spPr>
          <p:txBody>
            <a:bodyPr wrap="square" rtlCol="0">
              <a:spAutoFit/>
            </a:bodyPr>
            <a:lstStyle/>
            <a:p>
              <a:r>
                <a:rPr lang="en-US" sz="1200" i="1" dirty="0"/>
                <a:t>Specification by example</a:t>
              </a:r>
            </a:p>
          </p:txBody>
        </p:sp>
        <p:cxnSp>
          <p:nvCxnSpPr>
            <p:cNvPr id="10" name="Straight Arrow Connector 9"/>
            <p:cNvCxnSpPr/>
            <p:nvPr/>
          </p:nvCxnSpPr>
          <p:spPr>
            <a:xfrm flipV="1">
              <a:off x="3369632" y="1640747"/>
              <a:ext cx="35169" cy="2794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TextBox 10"/>
            <p:cNvSpPr txBox="1"/>
            <p:nvPr/>
          </p:nvSpPr>
          <p:spPr>
            <a:xfrm>
              <a:off x="6814049" y="2883056"/>
              <a:ext cx="2028092" cy="338554"/>
            </a:xfrm>
            <a:prstGeom prst="rect">
              <a:avLst/>
            </a:prstGeom>
            <a:noFill/>
          </p:spPr>
          <p:txBody>
            <a:bodyPr wrap="square" rtlCol="0">
              <a:spAutoFit/>
            </a:bodyPr>
            <a:lstStyle/>
            <a:p>
              <a:r>
                <a:rPr lang="en-US" sz="1600" b="1" i="1" dirty="0"/>
                <a:t>Right Product</a:t>
              </a:r>
            </a:p>
          </p:txBody>
        </p:sp>
        <p:sp>
          <p:nvSpPr>
            <p:cNvPr id="12" name="TextBox 11"/>
            <p:cNvSpPr txBox="1"/>
            <p:nvPr/>
          </p:nvSpPr>
          <p:spPr>
            <a:xfrm>
              <a:off x="4185137" y="3376698"/>
              <a:ext cx="1827295" cy="584775"/>
            </a:xfrm>
            <a:prstGeom prst="rect">
              <a:avLst/>
            </a:prstGeom>
            <a:noFill/>
          </p:spPr>
          <p:txBody>
            <a:bodyPr wrap="square" rtlCol="0">
              <a:spAutoFit/>
            </a:bodyPr>
            <a:lstStyle/>
            <a:p>
              <a:pPr algn="ctr"/>
              <a:r>
                <a:rPr lang="en-US" sz="1600" i="1" dirty="0"/>
                <a:t>Maintenance </a:t>
              </a:r>
            </a:p>
            <a:p>
              <a:pPr algn="ctr"/>
              <a:r>
                <a:rPr lang="en-US" sz="1600" i="1" dirty="0"/>
                <a:t>nightmare</a:t>
              </a:r>
            </a:p>
          </p:txBody>
        </p:sp>
        <p:sp>
          <p:nvSpPr>
            <p:cNvPr id="13" name="TextBox 12"/>
            <p:cNvSpPr txBox="1"/>
            <p:nvPr/>
          </p:nvSpPr>
          <p:spPr>
            <a:xfrm>
              <a:off x="1834662" y="3404428"/>
              <a:ext cx="1452697" cy="338554"/>
            </a:xfrm>
            <a:prstGeom prst="rect">
              <a:avLst/>
            </a:prstGeom>
            <a:noFill/>
          </p:spPr>
          <p:txBody>
            <a:bodyPr wrap="square" rtlCol="0">
              <a:spAutoFit/>
            </a:bodyPr>
            <a:lstStyle/>
            <a:p>
              <a:r>
                <a:rPr lang="en-US" sz="1600" i="1" dirty="0"/>
                <a:t>Useless Crap</a:t>
              </a:r>
            </a:p>
          </p:txBody>
        </p:sp>
        <p:sp>
          <p:nvSpPr>
            <p:cNvPr id="14" name="TextBox 13"/>
            <p:cNvSpPr txBox="1"/>
            <p:nvPr/>
          </p:nvSpPr>
          <p:spPr>
            <a:xfrm>
              <a:off x="1670540" y="2121628"/>
              <a:ext cx="1979680" cy="338554"/>
            </a:xfrm>
            <a:prstGeom prst="rect">
              <a:avLst/>
            </a:prstGeom>
            <a:noFill/>
          </p:spPr>
          <p:txBody>
            <a:bodyPr wrap="square" rtlCol="0">
              <a:spAutoFit/>
            </a:bodyPr>
            <a:lstStyle/>
            <a:p>
              <a:r>
                <a:rPr lang="en-US" sz="1600" i="1" dirty="0"/>
                <a:t>Business failure</a:t>
              </a:r>
            </a:p>
          </p:txBody>
        </p:sp>
        <p:sp>
          <p:nvSpPr>
            <p:cNvPr id="15" name="TextBox 14"/>
            <p:cNvSpPr txBox="1"/>
            <p:nvPr/>
          </p:nvSpPr>
          <p:spPr>
            <a:xfrm rot="16200000">
              <a:off x="2941767" y="2250744"/>
              <a:ext cx="1203068" cy="400110"/>
            </a:xfrm>
            <a:prstGeom prst="rect">
              <a:avLst/>
            </a:prstGeom>
            <a:noFill/>
          </p:spPr>
          <p:txBody>
            <a:bodyPr wrap="square" rtlCol="0">
              <a:spAutoFit/>
            </a:bodyPr>
            <a:lstStyle/>
            <a:p>
              <a:pPr algn="ctr"/>
              <a:r>
                <a:rPr lang="en-US" sz="1000" i="1" dirty="0"/>
                <a:t>Community focus in </a:t>
              </a:r>
            </a:p>
            <a:p>
              <a:pPr algn="ctr"/>
              <a:r>
                <a:rPr lang="en-US" sz="1000" i="1" dirty="0"/>
                <a:t>last 10 years</a:t>
              </a:r>
            </a:p>
          </p:txBody>
        </p:sp>
        <p:sp>
          <p:nvSpPr>
            <p:cNvPr id="16" name="TextBox 15"/>
            <p:cNvSpPr txBox="1"/>
            <p:nvPr/>
          </p:nvSpPr>
          <p:spPr>
            <a:xfrm>
              <a:off x="2938810" y="1456081"/>
              <a:ext cx="931983" cy="276999"/>
            </a:xfrm>
            <a:prstGeom prst="rect">
              <a:avLst/>
            </a:prstGeom>
            <a:noFill/>
          </p:spPr>
          <p:txBody>
            <a:bodyPr wrap="square" rtlCol="0">
              <a:spAutoFit/>
            </a:bodyPr>
            <a:lstStyle/>
            <a:p>
              <a:pPr algn="ctr"/>
              <a:r>
                <a:rPr lang="en-US" sz="1200" i="1" dirty="0"/>
                <a:t>Built Right</a:t>
              </a:r>
            </a:p>
          </p:txBody>
        </p:sp>
        <p:sp>
          <p:nvSpPr>
            <p:cNvPr id="17" name="TextBox 16"/>
            <p:cNvSpPr txBox="1"/>
            <p:nvPr/>
          </p:nvSpPr>
          <p:spPr>
            <a:xfrm>
              <a:off x="4185137" y="2110106"/>
              <a:ext cx="1827295" cy="338554"/>
            </a:xfrm>
            <a:prstGeom prst="rect">
              <a:avLst/>
            </a:prstGeom>
            <a:noFill/>
          </p:spPr>
          <p:txBody>
            <a:bodyPr wrap="square" rtlCol="0">
              <a:spAutoFit/>
            </a:bodyPr>
            <a:lstStyle/>
            <a:p>
              <a:pPr algn="ctr"/>
              <a:r>
                <a:rPr lang="en-US" sz="1600" i="1" dirty="0"/>
                <a:t>Success</a:t>
              </a:r>
            </a:p>
          </p:txBody>
        </p:sp>
        <p:sp>
          <p:nvSpPr>
            <p:cNvPr id="18" name="TextBox 17"/>
            <p:cNvSpPr txBox="1"/>
            <p:nvPr/>
          </p:nvSpPr>
          <p:spPr>
            <a:xfrm>
              <a:off x="3404801" y="4065415"/>
              <a:ext cx="5351226" cy="738664"/>
            </a:xfrm>
            <a:prstGeom prst="rect">
              <a:avLst/>
            </a:prstGeom>
            <a:noFill/>
          </p:spPr>
          <p:txBody>
            <a:bodyPr wrap="square" rtlCol="0">
              <a:spAutoFit/>
            </a:bodyPr>
            <a:lstStyle/>
            <a:p>
              <a:r>
                <a:rPr lang="en-US" sz="1400" i="1" dirty="0">
                  <a:solidFill>
                    <a:schemeClr val="tx1"/>
                  </a:solidFill>
                </a:rPr>
                <a:t>Specification by Example helps teams build the right software product,</a:t>
              </a:r>
            </a:p>
            <a:p>
              <a:r>
                <a:rPr lang="en-US" sz="1400" i="1" dirty="0">
                  <a:solidFill>
                    <a:schemeClr val="tx1"/>
                  </a:solidFill>
                </a:rPr>
                <a:t>Complementing the technical practices that ensure that the product is built right</a:t>
              </a:r>
            </a:p>
          </p:txBody>
        </p:sp>
      </p:grpSp>
      <p:sp>
        <p:nvSpPr>
          <p:cNvPr id="19" name="TextBox 18"/>
          <p:cNvSpPr txBox="1"/>
          <p:nvPr/>
        </p:nvSpPr>
        <p:spPr>
          <a:xfrm>
            <a:off x="7708327" y="6477013"/>
            <a:ext cx="4161755" cy="261610"/>
          </a:xfrm>
          <a:prstGeom prst="rect">
            <a:avLst/>
          </a:prstGeom>
          <a:noFill/>
        </p:spPr>
        <p:txBody>
          <a:bodyPr wrap="square" rtlCol="0">
            <a:spAutoFit/>
          </a:bodyPr>
          <a:lstStyle/>
          <a:p>
            <a:r>
              <a:rPr lang="en-US" sz="1100" i="1" dirty="0"/>
              <a:t> How Successful Teams Deliver the Right Software [</a:t>
            </a:r>
            <a:r>
              <a:rPr lang="en-US" sz="1100" i="1" dirty="0" err="1"/>
              <a:t>Gojko</a:t>
            </a:r>
            <a:r>
              <a:rPr lang="en-US" sz="1100" i="1" dirty="0"/>
              <a:t> </a:t>
            </a:r>
            <a:r>
              <a:rPr lang="en-US" sz="1100" i="1" dirty="0" err="1"/>
              <a:t>Adzic</a:t>
            </a:r>
            <a:r>
              <a:rPr lang="en-US" sz="1100" i="1" dirty="0" smtClean="0"/>
              <a:t>] - 2011</a:t>
            </a:r>
            <a:endParaRPr lang="en-US" sz="1100" i="1" dirty="0"/>
          </a:p>
        </p:txBody>
      </p:sp>
    </p:spTree>
    <p:extLst>
      <p:ext uri="{BB962C8B-B14F-4D97-AF65-F5344CB8AC3E}">
        <p14:creationId xmlns:p14="http://schemas.microsoft.com/office/powerpoint/2010/main" val="2665394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Agile Documentation</a:t>
            </a:r>
            <a:endParaRPr lang="en-CA" sz="3200" b="1" dirty="0">
              <a:solidFill>
                <a:srgbClr val="92D050"/>
              </a:solidFill>
              <a:latin typeface="Avenir Book" charset="0"/>
              <a:ea typeface="Avenir Book" charset="0"/>
              <a:cs typeface="Avenir Book" charset="0"/>
            </a:endParaRPr>
          </a:p>
        </p:txBody>
      </p:sp>
      <p:sp>
        <p:nvSpPr>
          <p:cNvPr id="20" name="Content Placeholder 2"/>
          <p:cNvSpPr txBox="1">
            <a:spLocks/>
          </p:cNvSpPr>
          <p:nvPr/>
        </p:nvSpPr>
        <p:spPr>
          <a:xfrm>
            <a:off x="595745" y="1212272"/>
            <a:ext cx="10246426"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smtClean="0"/>
              <a:t>We need a solution that gives us a way to:</a:t>
            </a:r>
          </a:p>
          <a:p>
            <a:pPr lvl="1"/>
            <a:r>
              <a:rPr lang="en-US" sz="2800" dirty="0" smtClean="0"/>
              <a:t>Avoid wasteful over-specifying; avoid spending time on details that will change before a piece of work is developed </a:t>
            </a:r>
          </a:p>
          <a:p>
            <a:pPr lvl="1"/>
            <a:r>
              <a:rPr lang="en-US" sz="2800" dirty="0" smtClean="0"/>
              <a:t>Have reliable documentation that explains what the system does so we can change it easily </a:t>
            </a:r>
          </a:p>
          <a:p>
            <a:pPr lvl="1"/>
            <a:r>
              <a:rPr lang="en-US" sz="2800" dirty="0" smtClean="0"/>
              <a:t>Efficiently check that a system does what the specifications say </a:t>
            </a:r>
          </a:p>
          <a:p>
            <a:pPr lvl="1"/>
            <a:r>
              <a:rPr lang="en-US" sz="2800" dirty="0" smtClean="0"/>
              <a:t>Keep documentation relevant and reliable with minimal maintenance costs </a:t>
            </a:r>
          </a:p>
          <a:p>
            <a:pPr lvl="1"/>
            <a:r>
              <a:rPr lang="en-US" sz="2800" dirty="0" smtClean="0"/>
              <a:t>Fit all this into short iterations and flow-based processes, so that the information on upcoming work is produced just-in-time </a:t>
            </a:r>
          </a:p>
          <a:p>
            <a:endParaRPr lang="en-US" sz="3200" dirty="0"/>
          </a:p>
        </p:txBody>
      </p:sp>
    </p:spTree>
    <p:extLst>
      <p:ext uri="{BB962C8B-B14F-4D97-AF65-F5344CB8AC3E}">
        <p14:creationId xmlns:p14="http://schemas.microsoft.com/office/powerpoint/2010/main" val="1598766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Key factors</a:t>
            </a:r>
            <a:endParaRPr lang="en-CA" sz="3200" b="1" dirty="0">
              <a:solidFill>
                <a:srgbClr val="92D050"/>
              </a:solidFill>
              <a:latin typeface="Avenir Book" charset="0"/>
              <a:ea typeface="Avenir Book" charset="0"/>
              <a:cs typeface="Avenir Book" charset="0"/>
            </a:endParaRPr>
          </a:p>
        </p:txBody>
      </p:sp>
      <p:graphicFrame>
        <p:nvGraphicFramePr>
          <p:cNvPr id="5" name="Content Placeholder 4"/>
          <p:cNvGraphicFramePr>
            <a:graphicFrameLocks/>
          </p:cNvGraphicFramePr>
          <p:nvPr>
            <p:extLst>
              <p:ext uri="{D42A27DB-BD31-4B8C-83A1-F6EECF244321}">
                <p14:modId xmlns:p14="http://schemas.microsoft.com/office/powerpoint/2010/main" val="561821160"/>
              </p:ext>
            </p:extLst>
          </p:nvPr>
        </p:nvGraphicFramePr>
        <p:xfrm>
          <a:off x="3390660" y="1841417"/>
          <a:ext cx="5915025" cy="3532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6430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Process Patterns</a:t>
            </a:r>
            <a:endParaRPr lang="en-CA" sz="3200" b="1" dirty="0">
              <a:solidFill>
                <a:srgbClr val="92D050"/>
              </a:solidFill>
              <a:latin typeface="Avenir Book" charset="0"/>
              <a:ea typeface="Avenir Book" charset="0"/>
              <a:cs typeface="Avenir Book" charset="0"/>
            </a:endParaRPr>
          </a:p>
        </p:txBody>
      </p:sp>
      <p:sp>
        <p:nvSpPr>
          <p:cNvPr id="7" name="Slide Number Placeholder 3"/>
          <p:cNvSpPr>
            <a:spLocks noGrp="1"/>
          </p:cNvSpPr>
          <p:nvPr>
            <p:ph type="sldNum" sz="quarter" idx="4294967295"/>
          </p:nvPr>
        </p:nvSpPr>
        <p:spPr>
          <a:xfrm>
            <a:off x="10162814" y="5481851"/>
            <a:ext cx="468287" cy="279401"/>
          </a:xfrm>
          <a:prstGeom prst="rect">
            <a:avLst/>
          </a:prstGeom>
        </p:spPr>
        <p:txBody>
          <a:bodyPr/>
          <a:lstStyle/>
          <a:p>
            <a:fld id="{7C8BB53E-4370-4FFB-9C07-7C6FC79B3C16}" type="slidenum">
              <a:rPr lang="en-US" smtClean="0"/>
              <a:pPr/>
              <a:t>44</a:t>
            </a:fld>
            <a:endParaRPr lang="en-US" dirty="0"/>
          </a:p>
        </p:txBody>
      </p:sp>
      <p:graphicFrame>
        <p:nvGraphicFramePr>
          <p:cNvPr id="8" name="Content Placeholder 4"/>
          <p:cNvGraphicFramePr>
            <a:graphicFrameLocks/>
          </p:cNvGraphicFramePr>
          <p:nvPr>
            <p:extLst>
              <p:ext uri="{D42A27DB-BD31-4B8C-83A1-F6EECF244321}">
                <p14:modId xmlns:p14="http://schemas.microsoft.com/office/powerpoint/2010/main" val="4089854991"/>
              </p:ext>
            </p:extLst>
          </p:nvPr>
        </p:nvGraphicFramePr>
        <p:xfrm>
          <a:off x="2463084" y="1160473"/>
          <a:ext cx="7725508" cy="4709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7266197" y="1610193"/>
            <a:ext cx="1800493" cy="276999"/>
          </a:xfrm>
          <a:prstGeom prst="rect">
            <a:avLst/>
          </a:prstGeom>
          <a:noFill/>
        </p:spPr>
        <p:txBody>
          <a:bodyPr wrap="none" rtlCol="0">
            <a:spAutoFit/>
          </a:bodyPr>
          <a:lstStyle/>
          <a:p>
            <a:r>
              <a:rPr lang="en-US" sz="1200" dirty="0"/>
              <a:t>Deriving scope from goals</a:t>
            </a:r>
          </a:p>
        </p:txBody>
      </p:sp>
      <p:sp>
        <p:nvSpPr>
          <p:cNvPr id="10" name="TextBox 9"/>
          <p:cNvSpPr txBox="1"/>
          <p:nvPr/>
        </p:nvSpPr>
        <p:spPr>
          <a:xfrm>
            <a:off x="7418597" y="3272342"/>
            <a:ext cx="1863011" cy="461665"/>
          </a:xfrm>
          <a:prstGeom prst="rect">
            <a:avLst/>
          </a:prstGeom>
          <a:noFill/>
        </p:spPr>
        <p:txBody>
          <a:bodyPr wrap="none" rtlCol="0">
            <a:spAutoFit/>
          </a:bodyPr>
          <a:lstStyle/>
          <a:p>
            <a:r>
              <a:rPr lang="en-US" sz="1200" dirty="0"/>
              <a:t>Specifying Collaboratively</a:t>
            </a:r>
          </a:p>
          <a:p>
            <a:r>
              <a:rPr lang="en-US" sz="1200" dirty="0"/>
              <a:t>Illustrating Using Examples</a:t>
            </a:r>
          </a:p>
        </p:txBody>
      </p:sp>
      <p:sp>
        <p:nvSpPr>
          <p:cNvPr id="11" name="TextBox 10"/>
          <p:cNvSpPr txBox="1"/>
          <p:nvPr/>
        </p:nvSpPr>
        <p:spPr>
          <a:xfrm>
            <a:off x="7316693" y="5119157"/>
            <a:ext cx="1762021" cy="276999"/>
          </a:xfrm>
          <a:prstGeom prst="rect">
            <a:avLst/>
          </a:prstGeom>
          <a:noFill/>
        </p:spPr>
        <p:txBody>
          <a:bodyPr wrap="none" rtlCol="0">
            <a:spAutoFit/>
          </a:bodyPr>
          <a:lstStyle/>
          <a:p>
            <a:r>
              <a:rPr lang="en-US" sz="1200" dirty="0"/>
              <a:t>Refining the specification</a:t>
            </a:r>
          </a:p>
        </p:txBody>
      </p:sp>
      <p:sp>
        <p:nvSpPr>
          <p:cNvPr id="12" name="TextBox 11"/>
          <p:cNvSpPr txBox="1"/>
          <p:nvPr/>
        </p:nvSpPr>
        <p:spPr>
          <a:xfrm>
            <a:off x="3887437" y="5148345"/>
            <a:ext cx="1676402" cy="646331"/>
          </a:xfrm>
          <a:prstGeom prst="rect">
            <a:avLst/>
          </a:prstGeom>
          <a:noFill/>
        </p:spPr>
        <p:txBody>
          <a:bodyPr wrap="square" rtlCol="0">
            <a:spAutoFit/>
          </a:bodyPr>
          <a:lstStyle/>
          <a:p>
            <a:r>
              <a:rPr lang="en-US" sz="1200" dirty="0"/>
              <a:t>Automating validation without changing the specifications</a:t>
            </a:r>
          </a:p>
        </p:txBody>
      </p:sp>
      <p:sp>
        <p:nvSpPr>
          <p:cNvPr id="13" name="TextBox 12"/>
          <p:cNvSpPr txBox="1"/>
          <p:nvPr/>
        </p:nvSpPr>
        <p:spPr>
          <a:xfrm>
            <a:off x="3254391" y="3007514"/>
            <a:ext cx="1266092" cy="1015663"/>
          </a:xfrm>
          <a:prstGeom prst="rect">
            <a:avLst/>
          </a:prstGeom>
          <a:noFill/>
        </p:spPr>
        <p:txBody>
          <a:bodyPr wrap="square" rtlCol="0">
            <a:spAutoFit/>
          </a:bodyPr>
          <a:lstStyle/>
          <a:p>
            <a:r>
              <a:rPr lang="en-US" sz="1200" dirty="0"/>
              <a:t>Validating frequently</a:t>
            </a:r>
          </a:p>
          <a:p>
            <a:r>
              <a:rPr lang="en-US" sz="1200" dirty="0"/>
              <a:t>Evolving a documentation system</a:t>
            </a:r>
          </a:p>
        </p:txBody>
      </p:sp>
    </p:spTree>
    <p:extLst>
      <p:ext uri="{BB962C8B-B14F-4D97-AF65-F5344CB8AC3E}">
        <p14:creationId xmlns:p14="http://schemas.microsoft.com/office/powerpoint/2010/main" val="4077893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a:solidFill>
                  <a:srgbClr val="92D050"/>
                </a:solidFill>
                <a:latin typeface="Avenir Book" charset="0"/>
                <a:ea typeface="Avenir Book" charset="0"/>
                <a:cs typeface="Avenir Book" charset="0"/>
              </a:rPr>
              <a:t>Deriving Scope from </a:t>
            </a:r>
            <a:r>
              <a:rPr lang="en-US" sz="3200" b="1" dirty="0" smtClean="0">
                <a:solidFill>
                  <a:srgbClr val="92D050"/>
                </a:solidFill>
                <a:latin typeface="Avenir Book" charset="0"/>
                <a:ea typeface="Avenir Book" charset="0"/>
                <a:cs typeface="Avenir Book" charset="0"/>
              </a:rPr>
              <a:t>Goals</a:t>
            </a:r>
            <a:endParaRPr lang="en-CA" sz="3200" b="1" dirty="0">
              <a:solidFill>
                <a:srgbClr val="92D050"/>
              </a:solidFill>
              <a:latin typeface="Avenir Book" charset="0"/>
              <a:ea typeface="Avenir Book" charset="0"/>
              <a:cs typeface="Avenir Book" charset="0"/>
            </a:endParaRPr>
          </a:p>
        </p:txBody>
      </p:sp>
      <p:sp>
        <p:nvSpPr>
          <p:cNvPr id="5" name="Content Placeholder 2"/>
          <p:cNvSpPr txBox="1">
            <a:spLocks/>
          </p:cNvSpPr>
          <p:nvPr/>
        </p:nvSpPr>
        <p:spPr>
          <a:xfrm>
            <a:off x="762000" y="903514"/>
            <a:ext cx="10519558"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Implementation scope offers a solution to a business problem</a:t>
            </a:r>
          </a:p>
          <a:p>
            <a:r>
              <a:rPr lang="en-US" dirty="0" smtClean="0"/>
              <a:t>If business people define the scope we are asking them to define the solution</a:t>
            </a:r>
          </a:p>
          <a:p>
            <a:r>
              <a:rPr lang="en-US" dirty="0" smtClean="0"/>
              <a:t>This results in software that does what the business asks for – </a:t>
            </a:r>
            <a:r>
              <a:rPr lang="en-US" i="1" dirty="0" smtClean="0"/>
              <a:t>not what they really wanted or needed</a:t>
            </a:r>
          </a:p>
          <a:p>
            <a:r>
              <a:rPr lang="en-US" dirty="0" smtClean="0"/>
              <a:t>Instead of accepting requirements as a solution to an unknown problem successful teams </a:t>
            </a:r>
            <a:r>
              <a:rPr lang="en-US" i="1" dirty="0" smtClean="0"/>
              <a:t>derive scope from goals</a:t>
            </a:r>
          </a:p>
          <a:p>
            <a:pPr lvl="1"/>
            <a:r>
              <a:rPr lang="en-US" dirty="0" smtClean="0"/>
              <a:t>Begin with the business goal</a:t>
            </a:r>
          </a:p>
          <a:p>
            <a:pPr lvl="1"/>
            <a:r>
              <a:rPr lang="en-US" dirty="0" smtClean="0"/>
              <a:t>The PO should concentrate on the intent and value of that goal</a:t>
            </a:r>
          </a:p>
          <a:p>
            <a:pPr lvl="1"/>
            <a:r>
              <a:rPr lang="en-US" dirty="0" smtClean="0"/>
              <a:t>The team (which could include other areas of technology, such as production support, architecture and operations), then suggests a solution that’s cheaper, faster, and easier to deliver and maintain than what the business could come up with on their own</a:t>
            </a:r>
          </a:p>
          <a:p>
            <a:endParaRPr lang="en-US" dirty="0"/>
          </a:p>
        </p:txBody>
      </p:sp>
    </p:spTree>
    <p:extLst>
      <p:ext uri="{BB962C8B-B14F-4D97-AF65-F5344CB8AC3E}">
        <p14:creationId xmlns:p14="http://schemas.microsoft.com/office/powerpoint/2010/main" val="959167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Example </a:t>
            </a:r>
            <a:r>
              <a:rPr lang="en-US" sz="3200" b="1" dirty="0">
                <a:solidFill>
                  <a:srgbClr val="92D050"/>
                </a:solidFill>
                <a:latin typeface="Avenir Book" charset="0"/>
                <a:ea typeface="Avenir Book" charset="0"/>
                <a:cs typeface="Avenir Book" charset="0"/>
              </a:rPr>
              <a:t>of a Business </a:t>
            </a:r>
            <a:r>
              <a:rPr lang="en-US" sz="3200" b="1" dirty="0" smtClean="0">
                <a:solidFill>
                  <a:srgbClr val="92D050"/>
                </a:solidFill>
                <a:latin typeface="Avenir Book" charset="0"/>
                <a:ea typeface="Avenir Book" charset="0"/>
                <a:cs typeface="Avenir Book" charset="0"/>
              </a:rPr>
              <a:t>Goal</a:t>
            </a:r>
            <a:endParaRPr lang="en-CA" sz="3200" b="1" dirty="0">
              <a:solidFill>
                <a:srgbClr val="92D050"/>
              </a:solidFill>
              <a:latin typeface="Avenir Book" charset="0"/>
              <a:ea typeface="Avenir Book" charset="0"/>
              <a:cs typeface="Avenir Book" charset="0"/>
            </a:endParaRPr>
          </a:p>
        </p:txBody>
      </p:sp>
      <p:sp>
        <p:nvSpPr>
          <p:cNvPr id="6" name="Content Placeholder 2"/>
          <p:cNvSpPr txBox="1">
            <a:spLocks/>
          </p:cNvSpPr>
          <p:nvPr/>
        </p:nvSpPr>
        <p:spPr>
          <a:xfrm>
            <a:off x="575467" y="999948"/>
            <a:ext cx="7915389" cy="3532188"/>
          </a:xfr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hangingPunct="1"/>
            <a:r>
              <a:rPr lang="en-US" sz="2400" dirty="0" smtClean="0"/>
              <a:t>A business goal should be measurable </a:t>
            </a:r>
          </a:p>
          <a:p>
            <a:pPr hangingPunct="1"/>
            <a:r>
              <a:rPr lang="en-US" sz="2400" dirty="0" smtClean="0"/>
              <a:t>A measurable goal makes it possible to:</a:t>
            </a:r>
          </a:p>
          <a:p>
            <a:pPr lvl="1" hangingPunct="1"/>
            <a:r>
              <a:rPr lang="en-US" sz="2400" dirty="0" smtClean="0"/>
              <a:t>Tell if an effort succeeded</a:t>
            </a:r>
          </a:p>
          <a:p>
            <a:pPr lvl="1" hangingPunct="1"/>
            <a:r>
              <a:rPr lang="en-US" sz="2400" dirty="0" smtClean="0"/>
              <a:t>Track progress</a:t>
            </a:r>
          </a:p>
          <a:p>
            <a:pPr lvl="1" hangingPunct="1"/>
            <a:r>
              <a:rPr lang="en-US" sz="2400" dirty="0" smtClean="0"/>
              <a:t>Prioritize better</a:t>
            </a:r>
          </a:p>
          <a:p>
            <a:pPr hangingPunct="1">
              <a:spcBef>
                <a:spcPts val="1200"/>
              </a:spcBef>
            </a:pPr>
            <a:r>
              <a:rPr lang="en-US" sz="2400" dirty="0" smtClean="0"/>
              <a:t>An example of a business goal might be:</a:t>
            </a:r>
            <a:br>
              <a:rPr lang="en-US" sz="2400" dirty="0" smtClean="0"/>
            </a:br>
            <a:r>
              <a:rPr lang="en-US" sz="1100" dirty="0" smtClean="0"/>
              <a:t/>
            </a:r>
            <a:br>
              <a:rPr lang="en-US" sz="1100" dirty="0" smtClean="0"/>
            </a:br>
            <a:r>
              <a:rPr lang="en-US" sz="2400" i="1" dirty="0" smtClean="0">
                <a:solidFill>
                  <a:srgbClr val="FF0000"/>
                </a:solidFill>
              </a:rPr>
              <a:t>“Increase repeat sales to existing customers by 50% 	over the next 12 months”</a:t>
            </a:r>
          </a:p>
          <a:p>
            <a:pPr marL="0" indent="0" hangingPunct="1">
              <a:buFont typeface="Arial"/>
              <a:buNone/>
            </a:pPr>
            <a:endParaRPr lang="en-US" sz="800" i="1" dirty="0" smtClean="0">
              <a:solidFill>
                <a:srgbClr val="FF0000"/>
              </a:solidFill>
            </a:endParaRPr>
          </a:p>
          <a:p>
            <a:pPr marL="0" indent="0" hangingPunct="1">
              <a:buFont typeface="Arial"/>
              <a:buNone/>
            </a:pPr>
            <a:r>
              <a:rPr lang="en-US" sz="2400" dirty="0" smtClean="0"/>
              <a:t>This goal is probably very different than this one:</a:t>
            </a:r>
          </a:p>
          <a:p>
            <a:pPr marL="0" indent="0" hangingPunct="1">
              <a:buFont typeface="Arial"/>
              <a:buNone/>
            </a:pPr>
            <a:r>
              <a:rPr lang="en-US" sz="2400" i="1" dirty="0" smtClean="0">
                <a:solidFill>
                  <a:srgbClr val="FF0000"/>
                </a:solidFill>
              </a:rPr>
              <a:t>	“Increase repeat sales to existing customers by 500% 	over the next 3 months”</a:t>
            </a:r>
            <a:endParaRPr lang="en-US" sz="2400" i="1" dirty="0">
              <a:solidFill>
                <a:srgbClr val="FF0000"/>
              </a:solidFill>
            </a:endParaRPr>
          </a:p>
        </p:txBody>
      </p:sp>
      <p:pic>
        <p:nvPicPr>
          <p:cNvPr id="7" name="Picture Placeholder 5" descr="&lt;strong&gt;Goals&lt;/strong&gt; Free Stock Photo - Public Domain Pictures"/>
          <p:cNvPicPr>
            <a:picLocks noChangeAspect="1"/>
          </p:cNvPicPr>
          <p:nvPr/>
        </p:nvPicPr>
        <p:blipFill rotWithShape="1">
          <a:blip r:embed="rId3">
            <a:extLst>
              <a:ext uri="{28A0092B-C50C-407E-A947-70E740481C1C}">
                <a14:useLocalDpi xmlns:a14="http://schemas.microsoft.com/office/drawing/2010/main" val="0"/>
              </a:ext>
            </a:extLst>
          </a:blip>
          <a:srcRect t="2192" b="11943"/>
          <a:stretch/>
        </p:blipFill>
        <p:spPr>
          <a:xfrm rot="21332200">
            <a:off x="8416466" y="3354409"/>
            <a:ext cx="3768385" cy="3408723"/>
          </a:xfrm>
          <a:prstGeom prst="rect">
            <a:avLst/>
          </a:prstGeom>
        </p:spPr>
      </p:pic>
    </p:spTree>
    <p:extLst>
      <p:ext uri="{BB962C8B-B14F-4D97-AF65-F5344CB8AC3E}">
        <p14:creationId xmlns:p14="http://schemas.microsoft.com/office/powerpoint/2010/main" val="3937970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Scope</a:t>
            </a:r>
            <a:endParaRPr lang="en-CA" sz="3200" b="1" dirty="0">
              <a:solidFill>
                <a:srgbClr val="92D050"/>
              </a:solidFill>
              <a:latin typeface="Avenir Book" charset="0"/>
              <a:ea typeface="Avenir Book" charset="0"/>
              <a:cs typeface="Avenir Book" charset="0"/>
            </a:endParaRPr>
          </a:p>
        </p:txBody>
      </p:sp>
      <p:sp>
        <p:nvSpPr>
          <p:cNvPr id="5" name="Content Placeholder 2"/>
          <p:cNvSpPr txBox="1">
            <a:spLocks/>
          </p:cNvSpPr>
          <p:nvPr/>
        </p:nvSpPr>
        <p:spPr>
          <a:xfrm>
            <a:off x="762000" y="903514"/>
            <a:ext cx="10757065"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As a/an </a:t>
            </a:r>
            <a:r>
              <a:rPr lang="en-US" i="1" dirty="0" smtClean="0"/>
              <a:t>user type</a:t>
            </a:r>
            <a:r>
              <a:rPr lang="en-US" dirty="0" smtClean="0"/>
              <a:t> I want </a:t>
            </a:r>
            <a:r>
              <a:rPr lang="en-US" i="1" dirty="0" smtClean="0"/>
              <a:t>feature </a:t>
            </a:r>
            <a:r>
              <a:rPr lang="en-US" dirty="0" smtClean="0"/>
              <a:t>so I </a:t>
            </a:r>
            <a:r>
              <a:rPr lang="en-US" i="1" dirty="0" smtClean="0"/>
              <a:t>benefit</a:t>
            </a:r>
            <a:endParaRPr lang="en-US" dirty="0" smtClean="0"/>
          </a:p>
          <a:p>
            <a:r>
              <a:rPr lang="en-US" dirty="0" smtClean="0"/>
              <a:t>Example user stories for a backend system:</a:t>
            </a:r>
          </a:p>
          <a:p>
            <a:pPr lvl="1"/>
            <a:r>
              <a:rPr lang="en-US" i="1" dirty="0" smtClean="0"/>
              <a:t>As a bank, I want to receive a file showing all checks to be cleared so that I can debit and credit the right accounts.</a:t>
            </a:r>
          </a:p>
          <a:p>
            <a:pPr lvl="1"/>
            <a:r>
              <a:rPr lang="en-US" i="1" dirty="0" smtClean="0"/>
              <a:t>As a bank, I want to receive a correctly formatted 5300 file so that I can adjust balances as appropriate.</a:t>
            </a:r>
          </a:p>
          <a:p>
            <a:pPr lvl="1"/>
            <a:r>
              <a:rPr lang="en-US" i="1" dirty="0" smtClean="0"/>
              <a:t>As a bank, I want to receive a file showing the status of all resubmitted transactions so that I can update the database with new information.</a:t>
            </a:r>
          </a:p>
          <a:p>
            <a:r>
              <a:rPr lang="en-US" dirty="0" smtClean="0"/>
              <a:t>Example user stories for a front-end system:</a:t>
            </a:r>
          </a:p>
          <a:p>
            <a:pPr lvl="1"/>
            <a:r>
              <a:rPr lang="en-US" i="1" dirty="0" smtClean="0"/>
              <a:t>As a banking customer, I want an email sent to me when my account goes into overdraft, so that I can remedy the situation</a:t>
            </a:r>
          </a:p>
          <a:p>
            <a:pPr lvl="1"/>
            <a:r>
              <a:rPr lang="en-US" i="1" dirty="0" smtClean="0"/>
              <a:t>As a bank teller, I would like to have a currency converter, so that I can tell my customer what the exchange rate would be</a:t>
            </a:r>
          </a:p>
          <a:p>
            <a:pPr lvl="1"/>
            <a:endParaRPr lang="en-US" dirty="0" smtClean="0"/>
          </a:p>
          <a:p>
            <a:endParaRPr lang="en-US" dirty="0"/>
          </a:p>
        </p:txBody>
      </p:sp>
    </p:spTree>
    <p:extLst>
      <p:ext uri="{BB962C8B-B14F-4D97-AF65-F5344CB8AC3E}">
        <p14:creationId xmlns:p14="http://schemas.microsoft.com/office/powerpoint/2010/main" val="2282436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Key Examples</a:t>
            </a:r>
            <a:endParaRPr lang="en-CA" sz="3200" b="1" dirty="0">
              <a:solidFill>
                <a:srgbClr val="92D050"/>
              </a:solidFill>
              <a:latin typeface="Avenir Book" charset="0"/>
              <a:ea typeface="Avenir Book" charset="0"/>
              <a:cs typeface="Avenir Book" charset="0"/>
            </a:endParaRPr>
          </a:p>
        </p:txBody>
      </p:sp>
      <p:sp>
        <p:nvSpPr>
          <p:cNvPr id="6" name="Content Placeholder 2"/>
          <p:cNvSpPr txBox="1">
            <a:spLocks/>
          </p:cNvSpPr>
          <p:nvPr/>
        </p:nvSpPr>
        <p:spPr>
          <a:xfrm>
            <a:off x="534389" y="903514"/>
            <a:ext cx="11055927"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smtClean="0"/>
              <a:t>Key examples must be concise to be useful</a:t>
            </a:r>
          </a:p>
          <a:p>
            <a:r>
              <a:rPr lang="en-US" sz="3200" dirty="0" smtClean="0"/>
              <a:t>Remove extraneous information and create a concrete and precise context for development and testing</a:t>
            </a:r>
          </a:p>
          <a:p>
            <a:r>
              <a:rPr lang="en-US" sz="3200" dirty="0" smtClean="0"/>
              <a:t>Identify what the software is supposed to do, not how to do it</a:t>
            </a:r>
          </a:p>
          <a:p>
            <a:r>
              <a:rPr lang="en-US" sz="3200" dirty="0" smtClean="0"/>
              <a:t>Refined examples can be used as acceptance criteria for delivery</a:t>
            </a:r>
          </a:p>
          <a:p>
            <a:r>
              <a:rPr lang="en-US" sz="3200" dirty="0" smtClean="0"/>
              <a:t>Development isn’t done until the system works correctly for all examples</a:t>
            </a:r>
          </a:p>
          <a:p>
            <a:r>
              <a:rPr lang="en-US" sz="3200" dirty="0" smtClean="0"/>
              <a:t>Teams create specifications with examples which are:  </a:t>
            </a:r>
          </a:p>
          <a:p>
            <a:pPr lvl="1"/>
            <a:r>
              <a:rPr lang="en-US" sz="2800" dirty="0" smtClean="0"/>
              <a:t>A specification of work</a:t>
            </a:r>
          </a:p>
          <a:p>
            <a:pPr lvl="1"/>
            <a:r>
              <a:rPr lang="en-US" sz="2800" dirty="0" smtClean="0"/>
              <a:t>An acceptance test</a:t>
            </a:r>
          </a:p>
          <a:p>
            <a:pPr lvl="1"/>
            <a:r>
              <a:rPr lang="en-US" sz="2800" dirty="0" smtClean="0"/>
              <a:t>A future functional regression test</a:t>
            </a:r>
            <a:endParaRPr lang="en-US" sz="3200" dirty="0"/>
          </a:p>
        </p:txBody>
      </p:sp>
      <p:pic>
        <p:nvPicPr>
          <p:cNvPr id="7" name="Picture 2" descr="C:\Users\J925425\AppData\Local\Microsoft\Windows\Temporary Internet Files\Content.IE5\EQATYY62\nm_app-keychain[1].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831156" y="5022850"/>
            <a:ext cx="1546849" cy="1675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588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Acceptance </a:t>
            </a:r>
            <a:r>
              <a:rPr lang="en-US" sz="3200" b="1" dirty="0">
                <a:solidFill>
                  <a:srgbClr val="92D050"/>
                </a:solidFill>
                <a:latin typeface="Avenir Book" charset="0"/>
                <a:ea typeface="Avenir Book" charset="0"/>
                <a:cs typeface="Avenir Book" charset="0"/>
              </a:rPr>
              <a:t>Criteria/Specification</a:t>
            </a:r>
            <a:endParaRPr lang="en-CA" sz="3200" b="1" dirty="0">
              <a:solidFill>
                <a:srgbClr val="92D050"/>
              </a:solidFill>
              <a:latin typeface="Avenir Book" charset="0"/>
              <a:ea typeface="Avenir Book" charset="0"/>
              <a:cs typeface="Avenir Book" charset="0"/>
            </a:endParaRPr>
          </a:p>
        </p:txBody>
      </p:sp>
      <p:sp>
        <p:nvSpPr>
          <p:cNvPr id="6" name="Content Placeholder 2"/>
          <p:cNvSpPr txBox="1">
            <a:spLocks/>
          </p:cNvSpPr>
          <p:nvPr/>
        </p:nvSpPr>
        <p:spPr>
          <a:xfrm>
            <a:off x="534389" y="903514"/>
            <a:ext cx="11055927"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p>
        </p:txBody>
      </p:sp>
      <p:sp>
        <p:nvSpPr>
          <p:cNvPr id="2" name="Rectangle 1"/>
          <p:cNvSpPr/>
          <p:nvPr/>
        </p:nvSpPr>
        <p:spPr>
          <a:xfrm>
            <a:off x="534388" y="1043533"/>
            <a:ext cx="11055927" cy="707886"/>
          </a:xfrm>
          <a:prstGeom prst="rect">
            <a:avLst/>
          </a:prstGeom>
        </p:spPr>
        <p:txBody>
          <a:bodyPr wrap="square">
            <a:spAutoFit/>
          </a:bodyPr>
          <a:lstStyle/>
          <a:p>
            <a:pPr marL="0" lvl="1" indent="0">
              <a:buClr>
                <a:srgbClr val="7397BC"/>
              </a:buClr>
              <a:buNone/>
            </a:pPr>
            <a:r>
              <a:rPr lang="en-US" sz="2000" dirty="0"/>
              <a:t>User story: </a:t>
            </a:r>
            <a:r>
              <a:rPr lang="en-US" sz="2000" i="1" dirty="0"/>
              <a:t>As a banking customer, I want an email sent to me when my account goes into overdraft, so that I know that I need to put money in my account</a:t>
            </a:r>
          </a:p>
        </p:txBody>
      </p:sp>
      <p:graphicFrame>
        <p:nvGraphicFramePr>
          <p:cNvPr id="8" name="Table 7"/>
          <p:cNvGraphicFramePr>
            <a:graphicFrameLocks noGrp="1"/>
          </p:cNvGraphicFramePr>
          <p:nvPr>
            <p:extLst>
              <p:ext uri="{D42A27DB-BD31-4B8C-83A1-F6EECF244321}">
                <p14:modId xmlns:p14="http://schemas.microsoft.com/office/powerpoint/2010/main" val="2206309628"/>
              </p:ext>
            </p:extLst>
          </p:nvPr>
        </p:nvGraphicFramePr>
        <p:xfrm>
          <a:off x="4331853" y="2782669"/>
          <a:ext cx="6320313" cy="2948940"/>
        </p:xfrm>
        <a:graphic>
          <a:graphicData uri="http://schemas.openxmlformats.org/drawingml/2006/table">
            <a:tbl>
              <a:tblPr firstRow="1" bandRow="1">
                <a:tableStyleId>{5C22544A-7EE6-4342-B048-85BDC9FD1C3A}</a:tableStyleId>
              </a:tblPr>
              <a:tblGrid>
                <a:gridCol w="1741130">
                  <a:extLst>
                    <a:ext uri="{9D8B030D-6E8A-4147-A177-3AD203B41FA5}">
                      <a16:colId xmlns:a16="http://schemas.microsoft.com/office/drawing/2014/main" xmlns="" val="20000"/>
                    </a:ext>
                  </a:extLst>
                </a:gridCol>
                <a:gridCol w="1465131">
                  <a:extLst>
                    <a:ext uri="{9D8B030D-6E8A-4147-A177-3AD203B41FA5}">
                      <a16:colId xmlns:a16="http://schemas.microsoft.com/office/drawing/2014/main" xmlns="" val="20001"/>
                    </a:ext>
                  </a:extLst>
                </a:gridCol>
                <a:gridCol w="3114052">
                  <a:extLst>
                    <a:ext uri="{9D8B030D-6E8A-4147-A177-3AD203B41FA5}">
                      <a16:colId xmlns:a16="http://schemas.microsoft.com/office/drawing/2014/main" xmlns="" val="20002"/>
                    </a:ext>
                  </a:extLst>
                </a:gridCol>
              </a:tblGrid>
              <a:tr h="278130">
                <a:tc>
                  <a:txBody>
                    <a:bodyPr/>
                    <a:lstStyle/>
                    <a:p>
                      <a:r>
                        <a:rPr lang="en-US" sz="1400" dirty="0" smtClean="0"/>
                        <a:t>Input</a:t>
                      </a:r>
                      <a:endParaRPr lang="en-US" sz="1400" dirty="0"/>
                    </a:p>
                  </a:txBody>
                  <a:tcPr marL="63305" marR="63305" marT="34290" marB="34290"/>
                </a:tc>
                <a:tc>
                  <a:txBody>
                    <a:bodyPr/>
                    <a:lstStyle/>
                    <a:p>
                      <a:r>
                        <a:rPr lang="en-US" sz="1400" dirty="0" smtClean="0"/>
                        <a:t>Process</a:t>
                      </a:r>
                      <a:endParaRPr lang="en-US" sz="1400" dirty="0"/>
                    </a:p>
                  </a:txBody>
                  <a:tcPr marL="63305" marR="63305" marT="34290" marB="34290"/>
                </a:tc>
                <a:tc>
                  <a:txBody>
                    <a:bodyPr/>
                    <a:lstStyle/>
                    <a:p>
                      <a:r>
                        <a:rPr lang="en-US" sz="1400" dirty="0" smtClean="0"/>
                        <a:t>Output</a:t>
                      </a:r>
                      <a:endParaRPr lang="en-US" sz="1400" dirty="0"/>
                    </a:p>
                  </a:txBody>
                  <a:tcPr marL="63305" marR="63305" marT="34290" marB="34290"/>
                </a:tc>
                <a:extLst>
                  <a:ext uri="{0D108BD9-81ED-4DB2-BD59-A6C34878D82A}">
                    <a16:rowId xmlns:a16="http://schemas.microsoft.com/office/drawing/2014/main" xmlns="" val="10000"/>
                  </a:ext>
                </a:extLst>
              </a:tr>
              <a:tr h="278130">
                <a:tc>
                  <a:txBody>
                    <a:bodyPr/>
                    <a:lstStyle/>
                    <a:p>
                      <a:pPr algn="l"/>
                      <a:r>
                        <a:rPr lang="en-US" sz="1400" dirty="0" smtClean="0"/>
                        <a:t>Valid email address</a:t>
                      </a:r>
                      <a:endParaRPr lang="en-US" sz="1400" dirty="0"/>
                    </a:p>
                  </a:txBody>
                  <a:tcPr marL="63305" marR="63305" marT="34290" marB="34290"/>
                </a:tc>
                <a:tc>
                  <a:txBody>
                    <a:bodyPr/>
                    <a:lstStyle/>
                    <a:p>
                      <a:pPr algn="ctr"/>
                      <a:r>
                        <a:rPr lang="en-US" sz="1400" dirty="0" smtClean="0"/>
                        <a:t>Email</a:t>
                      </a:r>
                      <a:r>
                        <a:rPr lang="en-US" sz="1400" baseline="0" dirty="0" smtClean="0"/>
                        <a:t> validation</a:t>
                      </a:r>
                      <a:endParaRPr lang="en-US" sz="1400" dirty="0"/>
                    </a:p>
                  </a:txBody>
                  <a:tcPr marL="63305" marR="63305" marT="34290" marB="34290"/>
                </a:tc>
                <a:tc>
                  <a:txBody>
                    <a:bodyPr/>
                    <a:lstStyle/>
                    <a:p>
                      <a:r>
                        <a:rPr lang="en-US" sz="1400" dirty="0" smtClean="0"/>
                        <a:t>Message sent to email address</a:t>
                      </a:r>
                      <a:endParaRPr lang="en-US" sz="1400" dirty="0"/>
                    </a:p>
                  </a:txBody>
                  <a:tcPr marL="63305" marR="63305" marT="34290" marB="34290"/>
                </a:tc>
                <a:extLst>
                  <a:ext uri="{0D108BD9-81ED-4DB2-BD59-A6C34878D82A}">
                    <a16:rowId xmlns:a16="http://schemas.microsoft.com/office/drawing/2014/main" xmlns="" val="10001"/>
                  </a:ext>
                </a:extLst>
              </a:tr>
              <a:tr h="434340">
                <a:tc>
                  <a:txBody>
                    <a:bodyPr/>
                    <a:lstStyle/>
                    <a:p>
                      <a:pPr algn="l"/>
                      <a:r>
                        <a:rPr lang="en-US" sz="1400" dirty="0" smtClean="0"/>
                        <a:t>Invalid</a:t>
                      </a:r>
                      <a:r>
                        <a:rPr lang="en-US" sz="1400" baseline="0" dirty="0" smtClean="0"/>
                        <a:t> email address</a:t>
                      </a:r>
                      <a:endParaRPr lang="en-US" sz="1400" dirty="0"/>
                    </a:p>
                  </a:txBody>
                  <a:tcPr marL="63305" marR="63305" marT="34290" marB="34290"/>
                </a:tc>
                <a:tc>
                  <a:txBody>
                    <a:bodyPr/>
                    <a:lstStyle/>
                    <a:p>
                      <a:pPr marL="0" marR="0" indent="0" algn="ctr" defTabSz="956361" rtl="0" eaLnBrk="1" fontAlgn="auto" latinLnBrk="0" hangingPunct="1">
                        <a:lnSpc>
                          <a:spcPct val="100000"/>
                        </a:lnSpc>
                        <a:spcBef>
                          <a:spcPts val="0"/>
                        </a:spcBef>
                        <a:spcAft>
                          <a:spcPts val="0"/>
                        </a:spcAft>
                        <a:buClrTx/>
                        <a:buSzTx/>
                        <a:buFontTx/>
                        <a:buNone/>
                        <a:tabLst/>
                        <a:defRPr/>
                      </a:pPr>
                      <a:r>
                        <a:rPr lang="en-US" sz="1400" dirty="0" smtClean="0"/>
                        <a:t>Email</a:t>
                      </a:r>
                      <a:r>
                        <a:rPr lang="en-US" sz="1400" baseline="0" dirty="0" smtClean="0"/>
                        <a:t> validation</a:t>
                      </a:r>
                      <a:endParaRPr lang="en-US" sz="1400" dirty="0" smtClean="0"/>
                    </a:p>
                  </a:txBody>
                  <a:tcPr marL="63305" marR="63305" marT="34290" marB="34290"/>
                </a:tc>
                <a:tc>
                  <a:txBody>
                    <a:bodyPr/>
                    <a:lstStyle/>
                    <a:p>
                      <a:r>
                        <a:rPr lang="en-US" sz="1400" dirty="0" smtClean="0"/>
                        <a:t>Flag online profile as incomplete, kickoff letter by mail</a:t>
                      </a:r>
                      <a:endParaRPr lang="en-US" sz="1400" dirty="0"/>
                    </a:p>
                  </a:txBody>
                  <a:tcPr marL="63305" marR="63305" marT="34290" marB="34290"/>
                </a:tc>
                <a:extLst>
                  <a:ext uri="{0D108BD9-81ED-4DB2-BD59-A6C34878D82A}">
                    <a16:rowId xmlns:a16="http://schemas.microsoft.com/office/drawing/2014/main" xmlns="" val="10002"/>
                  </a:ext>
                </a:extLst>
              </a:tr>
              <a:tr h="434340">
                <a:tc>
                  <a:txBody>
                    <a:bodyPr/>
                    <a:lstStyle/>
                    <a:p>
                      <a:pPr marL="0" marR="0" indent="0" algn="l" defTabSz="956361" rtl="0" eaLnBrk="1" fontAlgn="auto" latinLnBrk="0" hangingPunct="1">
                        <a:lnSpc>
                          <a:spcPct val="100000"/>
                        </a:lnSpc>
                        <a:spcBef>
                          <a:spcPts val="0"/>
                        </a:spcBef>
                        <a:spcAft>
                          <a:spcPts val="0"/>
                        </a:spcAft>
                        <a:buClrTx/>
                        <a:buSzTx/>
                        <a:buFontTx/>
                        <a:buNone/>
                        <a:tabLst/>
                        <a:defRPr/>
                      </a:pPr>
                      <a:r>
                        <a:rPr lang="en-US" sz="1400" dirty="0" smtClean="0"/>
                        <a:t>Valid email address</a:t>
                      </a:r>
                    </a:p>
                    <a:p>
                      <a:pPr algn="l"/>
                      <a:endParaRPr lang="en-US" sz="1400" dirty="0"/>
                    </a:p>
                  </a:txBody>
                  <a:tcPr marL="63305" marR="63305" marT="34290" marB="34290"/>
                </a:tc>
                <a:tc>
                  <a:txBody>
                    <a:bodyPr/>
                    <a:lstStyle/>
                    <a:p>
                      <a:pPr algn="ctr"/>
                      <a:r>
                        <a:rPr lang="en-US" sz="1400" dirty="0" smtClean="0"/>
                        <a:t>Marketing messaging</a:t>
                      </a:r>
                      <a:endParaRPr lang="en-US" sz="1400" dirty="0"/>
                    </a:p>
                  </a:txBody>
                  <a:tcPr marL="63305" marR="63305" marT="34290" marB="34290"/>
                </a:tc>
                <a:tc>
                  <a:txBody>
                    <a:bodyPr/>
                    <a:lstStyle/>
                    <a:p>
                      <a:r>
                        <a:rPr lang="en-US" sz="1400" dirty="0" smtClean="0"/>
                        <a:t>Marketing message copy matches</a:t>
                      </a:r>
                      <a:r>
                        <a:rPr lang="en-US" sz="1400" baseline="0" dirty="0" smtClean="0"/>
                        <a:t> copy provided by Marketing</a:t>
                      </a:r>
                      <a:endParaRPr lang="en-US" sz="1400" dirty="0"/>
                    </a:p>
                  </a:txBody>
                  <a:tcPr marL="63305" marR="63305" marT="34290" marB="34290"/>
                </a:tc>
                <a:extLst>
                  <a:ext uri="{0D108BD9-81ED-4DB2-BD59-A6C34878D82A}">
                    <a16:rowId xmlns:a16="http://schemas.microsoft.com/office/drawing/2014/main" xmlns="" val="10003"/>
                  </a:ext>
                </a:extLst>
              </a:tr>
              <a:tr h="434340">
                <a:tc>
                  <a:txBody>
                    <a:bodyPr/>
                    <a:lstStyle/>
                    <a:p>
                      <a:pPr marL="0" marR="0" indent="0" algn="l" defTabSz="956361" rtl="0" eaLnBrk="1" fontAlgn="auto" latinLnBrk="0" hangingPunct="1">
                        <a:lnSpc>
                          <a:spcPct val="100000"/>
                        </a:lnSpc>
                        <a:spcBef>
                          <a:spcPts val="0"/>
                        </a:spcBef>
                        <a:spcAft>
                          <a:spcPts val="0"/>
                        </a:spcAft>
                        <a:buClrTx/>
                        <a:buSzTx/>
                        <a:buFontTx/>
                        <a:buNone/>
                        <a:tabLst/>
                        <a:defRPr/>
                      </a:pPr>
                      <a:r>
                        <a:rPr lang="en-US" sz="1400" dirty="0" smtClean="0"/>
                        <a:t>Valid email address</a:t>
                      </a:r>
                    </a:p>
                    <a:p>
                      <a:pPr algn="l"/>
                      <a:endParaRPr lang="en-US" sz="1400" dirty="0"/>
                    </a:p>
                  </a:txBody>
                  <a:tcPr marL="63305" marR="63305" marT="34290" marB="34290"/>
                </a:tc>
                <a:tc>
                  <a:txBody>
                    <a:bodyPr/>
                    <a:lstStyle/>
                    <a:p>
                      <a:pPr marL="0" marR="0" indent="0" algn="ctr" defTabSz="956361" rtl="0" eaLnBrk="1" fontAlgn="auto" latinLnBrk="0" hangingPunct="1">
                        <a:lnSpc>
                          <a:spcPct val="100000"/>
                        </a:lnSpc>
                        <a:spcBef>
                          <a:spcPts val="0"/>
                        </a:spcBef>
                        <a:spcAft>
                          <a:spcPts val="0"/>
                        </a:spcAft>
                        <a:buClrTx/>
                        <a:buSzTx/>
                        <a:buFontTx/>
                        <a:buNone/>
                        <a:tabLst/>
                        <a:defRPr/>
                      </a:pPr>
                      <a:r>
                        <a:rPr lang="en-US" sz="1400" dirty="0" smtClean="0"/>
                        <a:t>Marketing messaging</a:t>
                      </a:r>
                    </a:p>
                  </a:txBody>
                  <a:tcPr marL="63305" marR="63305" marT="34290" marB="34290"/>
                </a:tc>
                <a:tc>
                  <a:txBody>
                    <a:bodyPr/>
                    <a:lstStyle/>
                    <a:p>
                      <a:r>
                        <a:rPr lang="en-US" sz="1400" dirty="0" smtClean="0"/>
                        <a:t>Marketing message design matches</a:t>
                      </a:r>
                      <a:r>
                        <a:rPr lang="en-US" sz="1400" baseline="0" dirty="0" smtClean="0"/>
                        <a:t> the specs provided by marketing</a:t>
                      </a:r>
                      <a:endParaRPr lang="en-US" sz="1400" dirty="0"/>
                    </a:p>
                  </a:txBody>
                  <a:tcPr marL="63305" marR="63305" marT="34290" marB="34290"/>
                </a:tc>
                <a:extLst>
                  <a:ext uri="{0D108BD9-81ED-4DB2-BD59-A6C34878D82A}">
                    <a16:rowId xmlns:a16="http://schemas.microsoft.com/office/drawing/2014/main" xmlns="" val="10004"/>
                  </a:ext>
                </a:extLst>
              </a:tr>
              <a:tr h="617220">
                <a:tc>
                  <a:txBody>
                    <a:bodyPr/>
                    <a:lstStyle/>
                    <a:p>
                      <a:pPr marL="0" marR="0" indent="0" algn="l" defTabSz="956361" rtl="0" eaLnBrk="1" fontAlgn="auto" latinLnBrk="0" hangingPunct="1">
                        <a:lnSpc>
                          <a:spcPct val="100000"/>
                        </a:lnSpc>
                        <a:spcBef>
                          <a:spcPts val="0"/>
                        </a:spcBef>
                        <a:spcAft>
                          <a:spcPts val="0"/>
                        </a:spcAft>
                        <a:buClrTx/>
                        <a:buSzTx/>
                        <a:buFontTx/>
                        <a:buNone/>
                        <a:tabLst/>
                        <a:defRPr/>
                      </a:pPr>
                      <a:r>
                        <a:rPr lang="en-US" sz="1400" dirty="0" smtClean="0"/>
                        <a:t>Valid email address</a:t>
                      </a:r>
                    </a:p>
                    <a:p>
                      <a:pPr algn="l"/>
                      <a:endParaRPr lang="en-US" sz="1400" dirty="0"/>
                    </a:p>
                  </a:txBody>
                  <a:tcPr marL="63305" marR="63305" marT="34290" marB="34290"/>
                </a:tc>
                <a:tc>
                  <a:txBody>
                    <a:bodyPr/>
                    <a:lstStyle/>
                    <a:p>
                      <a:pPr marL="0" marR="0" indent="0" algn="ctr" defTabSz="956361" rtl="0" eaLnBrk="1" fontAlgn="auto" latinLnBrk="0" hangingPunct="1">
                        <a:lnSpc>
                          <a:spcPct val="100000"/>
                        </a:lnSpc>
                        <a:spcBef>
                          <a:spcPts val="0"/>
                        </a:spcBef>
                        <a:spcAft>
                          <a:spcPts val="0"/>
                        </a:spcAft>
                        <a:buClrTx/>
                        <a:buSzTx/>
                        <a:buFontTx/>
                        <a:buNone/>
                        <a:tabLst/>
                        <a:defRPr/>
                      </a:pPr>
                      <a:r>
                        <a:rPr lang="en-US" sz="1400" dirty="0" smtClean="0"/>
                        <a:t>Marketing messaging</a:t>
                      </a:r>
                    </a:p>
                  </a:txBody>
                  <a:tcPr marL="63305" marR="63305" marT="34290" marB="34290"/>
                </a:tc>
                <a:tc>
                  <a:txBody>
                    <a:bodyPr/>
                    <a:lstStyle/>
                    <a:p>
                      <a:r>
                        <a:rPr lang="en-US" sz="1400" dirty="0" smtClean="0"/>
                        <a:t>Message contains web link that allows the user to navigate</a:t>
                      </a:r>
                      <a:r>
                        <a:rPr lang="en-US" sz="1400" baseline="0" dirty="0" smtClean="0"/>
                        <a:t> to online banking</a:t>
                      </a:r>
                      <a:endParaRPr lang="en-US" sz="1400" dirty="0"/>
                    </a:p>
                  </a:txBody>
                  <a:tcPr marL="63305" marR="63305" marT="34290" marB="34290"/>
                </a:tc>
                <a:extLst>
                  <a:ext uri="{0D108BD9-81ED-4DB2-BD59-A6C34878D82A}">
                    <a16:rowId xmlns:a16="http://schemas.microsoft.com/office/drawing/2014/main" xmlns="" val="10005"/>
                  </a:ext>
                </a:extLst>
              </a:tr>
              <a:tr h="278130">
                <a:tc>
                  <a:txBody>
                    <a:bodyPr/>
                    <a:lstStyle/>
                    <a:p>
                      <a:pPr marL="0" marR="0" indent="0" algn="l" defTabSz="956361" rtl="0" eaLnBrk="1" fontAlgn="auto" latinLnBrk="0" hangingPunct="1">
                        <a:lnSpc>
                          <a:spcPct val="100000"/>
                        </a:lnSpc>
                        <a:spcBef>
                          <a:spcPts val="0"/>
                        </a:spcBef>
                        <a:spcAft>
                          <a:spcPts val="0"/>
                        </a:spcAft>
                        <a:buClrTx/>
                        <a:buSzTx/>
                        <a:buFontTx/>
                        <a:buNone/>
                        <a:tabLst/>
                        <a:defRPr/>
                      </a:pPr>
                      <a:r>
                        <a:rPr lang="en-US" sz="1400" dirty="0" smtClean="0"/>
                        <a:t>Valid email address</a:t>
                      </a:r>
                    </a:p>
                  </a:txBody>
                  <a:tcPr marL="63305" marR="63305" marT="34290" marB="34290"/>
                </a:tc>
                <a:tc>
                  <a:txBody>
                    <a:bodyPr/>
                    <a:lstStyle/>
                    <a:p>
                      <a:pPr marL="0" marR="0" indent="0" algn="ctr" defTabSz="956361" rtl="0" eaLnBrk="1" fontAlgn="auto" latinLnBrk="0" hangingPunct="1">
                        <a:lnSpc>
                          <a:spcPct val="100000"/>
                        </a:lnSpc>
                        <a:spcBef>
                          <a:spcPts val="0"/>
                        </a:spcBef>
                        <a:spcAft>
                          <a:spcPts val="0"/>
                        </a:spcAft>
                        <a:buClrTx/>
                        <a:buSzTx/>
                        <a:buFontTx/>
                        <a:buNone/>
                        <a:tabLst/>
                        <a:defRPr/>
                      </a:pPr>
                      <a:r>
                        <a:rPr lang="en-US" sz="1400" dirty="0" smtClean="0"/>
                        <a:t>Email</a:t>
                      </a:r>
                      <a:r>
                        <a:rPr lang="en-US" sz="1400" baseline="0" dirty="0" smtClean="0"/>
                        <a:t> validation</a:t>
                      </a:r>
                      <a:endParaRPr lang="en-US" sz="1400" dirty="0" smtClean="0"/>
                    </a:p>
                  </a:txBody>
                  <a:tcPr marL="63305" marR="63305" marT="34290" marB="34290"/>
                </a:tc>
                <a:tc>
                  <a:txBody>
                    <a:bodyPr/>
                    <a:lstStyle/>
                    <a:p>
                      <a:r>
                        <a:rPr lang="en-US" sz="1400" dirty="0" smtClean="0"/>
                        <a:t>Message sent to email address</a:t>
                      </a:r>
                      <a:endParaRPr lang="en-US" sz="1400" dirty="0"/>
                    </a:p>
                  </a:txBody>
                  <a:tcPr marL="63305" marR="63305" marT="34290" marB="34290"/>
                </a:tc>
                <a:extLst>
                  <a:ext uri="{0D108BD9-81ED-4DB2-BD59-A6C34878D82A}">
                    <a16:rowId xmlns:a16="http://schemas.microsoft.com/office/drawing/2014/main" xmlns="" val="10006"/>
                  </a:ext>
                </a:extLst>
              </a:tr>
            </a:tbl>
          </a:graphicData>
        </a:graphic>
      </p:graphicFrame>
      <p:sp>
        <p:nvSpPr>
          <p:cNvPr id="3" name="Rectangle 2"/>
          <p:cNvSpPr/>
          <p:nvPr/>
        </p:nvSpPr>
        <p:spPr>
          <a:xfrm>
            <a:off x="649184" y="2782669"/>
            <a:ext cx="2485902" cy="646331"/>
          </a:xfrm>
          <a:prstGeom prst="rect">
            <a:avLst/>
          </a:prstGeom>
        </p:spPr>
        <p:txBody>
          <a:bodyPr wrap="square">
            <a:spAutoFit/>
          </a:bodyPr>
          <a:lstStyle/>
          <a:p>
            <a:pPr marL="0" lvl="1" indent="0">
              <a:buClr>
                <a:srgbClr val="7397BC"/>
              </a:buClr>
              <a:buNone/>
            </a:pPr>
            <a:r>
              <a:rPr lang="en-US" i="1" dirty="0"/>
              <a:t>Acceptance criteria/</a:t>
            </a:r>
          </a:p>
          <a:p>
            <a:pPr marL="0" lvl="1" indent="0">
              <a:buClr>
                <a:srgbClr val="7397BC"/>
              </a:buClr>
              <a:buNone/>
            </a:pPr>
            <a:r>
              <a:rPr lang="en-US" i="1" dirty="0"/>
              <a:t>example:</a:t>
            </a:r>
          </a:p>
        </p:txBody>
      </p:sp>
      <p:sp>
        <p:nvSpPr>
          <p:cNvPr id="9" name="Right Arrow 8"/>
          <p:cNvSpPr/>
          <p:nvPr/>
        </p:nvSpPr>
        <p:spPr>
          <a:xfrm flipV="1">
            <a:off x="3475732" y="3001412"/>
            <a:ext cx="333606" cy="208843"/>
          </a:xfrm>
          <a:prstGeom prst="rightArrow">
            <a:avLst/>
          </a:prstGeom>
          <a:solidFill>
            <a:srgbClr val="5482AB"/>
          </a:solidFill>
          <a:ln>
            <a:solidFill>
              <a:srgbClr val="5482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2344564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07914" y="200353"/>
            <a:ext cx="11630733" cy="603980"/>
          </a:xfrm>
          <a:prstGeom prst="rect">
            <a:avLst/>
          </a:prstGeom>
          <a:noFill/>
          <a:ln>
            <a:noFill/>
          </a:ln>
        </p:spPr>
        <p:txBody>
          <a:bodyPr lIns="121897" tIns="60932" rIns="121897" bIns="60932" anchor="t" anchorCtr="0">
            <a:noAutofit/>
          </a:bodyPr>
          <a:lstStyle/>
          <a:p>
            <a:pPr>
              <a:buSzPct val="25000"/>
            </a:pPr>
            <a:r>
              <a:rPr lang="en-US" sz="3199" b="1" dirty="0">
                <a:solidFill>
                  <a:srgbClr val="92D050"/>
                </a:solidFill>
                <a:latin typeface="Avenir Book" charset="0"/>
                <a:ea typeface="Avenir Book" charset="0"/>
                <a:cs typeface="Avenir Book" charset="0"/>
              </a:rPr>
              <a:t>Product Owner vs Product Manager</a:t>
            </a:r>
          </a:p>
        </p:txBody>
      </p:sp>
      <p:sp>
        <p:nvSpPr>
          <p:cNvPr id="379" name="Shape 379"/>
          <p:cNvSpPr txBox="1">
            <a:spLocks noGrp="1"/>
          </p:cNvSpPr>
          <p:nvPr>
            <p:ph type="sldNum" idx="12"/>
          </p:nvPr>
        </p:nvSpPr>
        <p:spPr>
          <a:xfrm>
            <a:off x="11254523" y="6340176"/>
            <a:ext cx="624383" cy="372533"/>
          </a:xfrm>
          <a:prstGeom prst="rect">
            <a:avLst/>
          </a:prstGeom>
          <a:noFill/>
          <a:ln>
            <a:noFill/>
          </a:ln>
        </p:spPr>
        <p:txBody>
          <a:bodyPr lIns="121897" tIns="60932" rIns="121897" bIns="60932" anchor="t" anchorCtr="0">
            <a:noAutofit/>
          </a:bodyPr>
          <a:lstStyle/>
          <a:p>
            <a:pPr>
              <a:buClr>
                <a:srgbClr val="3F3F3F"/>
              </a:buClr>
              <a:buSzPct val="25000"/>
            </a:pPr>
            <a:fld id="{00000000-1234-1234-1234-123412341234}" type="slidenum">
              <a:rPr lang="en-US" sz="1300">
                <a:solidFill>
                  <a:srgbClr val="3F3F3F"/>
                </a:solidFill>
                <a:latin typeface="Arial"/>
                <a:ea typeface="Arial"/>
                <a:cs typeface="Arial"/>
                <a:sym typeface="Arial"/>
              </a:rPr>
              <a:pPr>
                <a:buClr>
                  <a:srgbClr val="3F3F3F"/>
                </a:buClr>
                <a:buSzPct val="25000"/>
              </a:pPr>
              <a:t>5</a:t>
            </a:fld>
            <a:endParaRPr lang="en-US" sz="1300">
              <a:solidFill>
                <a:srgbClr val="3F3F3F"/>
              </a:solidFill>
              <a:latin typeface="Arial"/>
              <a:ea typeface="Arial"/>
              <a:cs typeface="Arial"/>
              <a:sym typeface="Arial"/>
            </a:endParaRPr>
          </a:p>
        </p:txBody>
      </p:sp>
      <p:grpSp>
        <p:nvGrpSpPr>
          <p:cNvPr id="3" name="Group 2"/>
          <p:cNvGrpSpPr/>
          <p:nvPr/>
        </p:nvGrpSpPr>
        <p:grpSpPr>
          <a:xfrm>
            <a:off x="9530610" y="78535"/>
            <a:ext cx="2390828" cy="1110192"/>
            <a:chOff x="7116058" y="122699"/>
            <a:chExt cx="1793121" cy="832644"/>
          </a:xfrm>
        </p:grpSpPr>
        <p:pic>
          <p:nvPicPr>
            <p:cNvPr id="7" name="Picture 6"/>
            <p:cNvPicPr>
              <a:picLocks noChangeAspect="1"/>
            </p:cNvPicPr>
            <p:nvPr/>
          </p:nvPicPr>
          <p:blipFill>
            <a:blip r:embed="rId3"/>
            <a:stretch>
              <a:fillRect/>
            </a:stretch>
          </p:blipFill>
          <p:spPr>
            <a:xfrm>
              <a:off x="7116058" y="122699"/>
              <a:ext cx="1793121" cy="832644"/>
            </a:xfrm>
            <a:prstGeom prst="rect">
              <a:avLst/>
            </a:prstGeom>
          </p:spPr>
        </p:pic>
        <p:sp>
          <p:nvSpPr>
            <p:cNvPr id="2" name="Rectangle 1"/>
            <p:cNvSpPr/>
            <p:nvPr/>
          </p:nvSpPr>
          <p:spPr>
            <a:xfrm>
              <a:off x="7189441" y="430752"/>
              <a:ext cx="271459" cy="162449"/>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Slide Number Placeholder 18"/>
          <p:cNvSpPr txBox="1">
            <a:spLocks/>
          </p:cNvSpPr>
          <p:nvPr/>
        </p:nvSpPr>
        <p:spPr>
          <a:xfrm>
            <a:off x="11497912" y="8475134"/>
            <a:ext cx="3657600" cy="486833"/>
          </a:xfrm>
          <a:prstGeom prst="rect">
            <a:avLst/>
          </a:prstGeom>
          <a:noFill/>
          <a:ln>
            <a:noFill/>
          </a:ln>
        </p:spPr>
        <p:txBody>
          <a:bodyPr lIns="121897" tIns="60932" rIns="121897" bIns="60932"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5D17B3FE-6885-024A-948A-BC5F1F9B326E}" type="slidenum">
              <a:rPr lang="en-US" smtClean="0">
                <a:solidFill>
                  <a:srgbClr val="002060"/>
                </a:solidFill>
              </a:rPr>
              <a:pPr/>
              <a:t>5</a:t>
            </a:fld>
            <a:endParaRPr lang="en-US" dirty="0" smtClean="0">
              <a:solidFill>
                <a:srgbClr val="00206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615148702"/>
              </p:ext>
            </p:extLst>
          </p:nvPr>
        </p:nvGraphicFramePr>
        <p:xfrm>
          <a:off x="360348" y="956047"/>
          <a:ext cx="5532349" cy="4196079"/>
        </p:xfrm>
        <a:graphic>
          <a:graphicData uri="http://schemas.openxmlformats.org/drawingml/2006/table">
            <a:tbl>
              <a:tblPr firstRow="1" bandRow="1">
                <a:tableStyleId>{5C22544A-7EE6-4342-B048-85BDC9FD1C3A}</a:tableStyleId>
              </a:tblPr>
              <a:tblGrid>
                <a:gridCol w="5532349">
                  <a:extLst>
                    <a:ext uri="{9D8B030D-6E8A-4147-A177-3AD203B41FA5}">
                      <a16:colId xmlns="" xmlns:a16="http://schemas.microsoft.com/office/drawing/2014/main" val="3088085363"/>
                    </a:ext>
                  </a:extLst>
                </a:gridCol>
              </a:tblGrid>
              <a:tr h="494453">
                <a:tc>
                  <a:txBody>
                    <a:bodyPr/>
                    <a:lstStyle/>
                    <a:p>
                      <a:pPr algn="ctr"/>
                      <a:r>
                        <a:rPr lang="en-US" sz="1600" b="1" i="0" u="none" strike="noStrike" cap="none" dirty="0" smtClean="0">
                          <a:solidFill>
                            <a:schemeClr val="lt1"/>
                          </a:solidFill>
                          <a:effectLst/>
                          <a:latin typeface="+mn-lt"/>
                          <a:ea typeface="+mn-ea"/>
                          <a:cs typeface="+mn-cs"/>
                          <a:sym typeface="Arial"/>
                        </a:rPr>
                        <a:t>Product Owner</a:t>
                      </a:r>
                      <a:endParaRPr lang="en-US" sz="1600" b="1" dirty="0"/>
                    </a:p>
                  </a:txBody>
                  <a:tcPr marL="121920" marR="121920" marT="60960" marB="60960"/>
                </a:tc>
                <a:extLst>
                  <a:ext uri="{0D108BD9-81ED-4DB2-BD59-A6C34878D82A}">
                    <a16:rowId xmlns="" xmlns:a16="http://schemas.microsoft.com/office/drawing/2014/main" val="4088568873"/>
                  </a:ext>
                </a:extLst>
              </a:tr>
              <a:tr h="883920">
                <a:tc>
                  <a:txBody>
                    <a:bodyPr/>
                    <a:lstStyle/>
                    <a:p>
                      <a:pPr algn="l" fontAlgn="base"/>
                      <a:r>
                        <a:rPr lang="en-US" sz="1600" b="0" i="0" u="none" strike="noStrike" cap="none" dirty="0" smtClean="0">
                          <a:solidFill>
                            <a:schemeClr val="dk1"/>
                          </a:solidFill>
                          <a:effectLst/>
                          <a:latin typeface="+mn-lt"/>
                          <a:ea typeface="+mn-ea"/>
                          <a:cs typeface="+mn-cs"/>
                          <a:sym typeface="Arial"/>
                        </a:rPr>
                        <a:t>Leads requirements gathering effort — talking with product management, implementation</a:t>
                      </a:r>
                      <a:r>
                        <a:rPr lang="en-US" sz="1600" b="0" i="0" u="none" strike="noStrike" cap="none" baseline="0" dirty="0" smtClean="0">
                          <a:solidFill>
                            <a:schemeClr val="dk1"/>
                          </a:solidFill>
                          <a:effectLst/>
                          <a:latin typeface="+mn-lt"/>
                          <a:ea typeface="+mn-ea"/>
                          <a:cs typeface="+mn-cs"/>
                          <a:sym typeface="Arial"/>
                        </a:rPr>
                        <a:t> teams</a:t>
                      </a:r>
                      <a:r>
                        <a:rPr lang="en-US" sz="1600" b="0" i="0" u="none" strike="noStrike" cap="none" dirty="0" smtClean="0">
                          <a:solidFill>
                            <a:schemeClr val="dk1"/>
                          </a:solidFill>
                          <a:effectLst/>
                          <a:latin typeface="+mn-lt"/>
                          <a:ea typeface="+mn-ea"/>
                          <a:cs typeface="+mn-cs"/>
                          <a:sym typeface="Arial"/>
                        </a:rPr>
                        <a:t>, clients, and other stakeholders</a:t>
                      </a:r>
                      <a:endParaRPr lang="en-US" sz="1600" b="0" dirty="0">
                        <a:effectLst/>
                      </a:endParaRPr>
                    </a:p>
                  </a:txBody>
                  <a:tcPr marL="121920" marR="127000" marT="76200" marB="76200" anchor="ctr"/>
                </a:tc>
                <a:extLst>
                  <a:ext uri="{0D108BD9-81ED-4DB2-BD59-A6C34878D82A}">
                    <a16:rowId xmlns="" xmlns:a16="http://schemas.microsoft.com/office/drawing/2014/main" val="2201077011"/>
                  </a:ext>
                </a:extLst>
              </a:tr>
              <a:tr h="609600">
                <a:tc>
                  <a:txBody>
                    <a:bodyPr/>
                    <a:lstStyle/>
                    <a:p>
                      <a:r>
                        <a:rPr lang="en-US" sz="1600" b="0" i="0" u="none" strike="noStrike" cap="none" dirty="0" smtClean="0">
                          <a:solidFill>
                            <a:schemeClr val="dk1"/>
                          </a:solidFill>
                          <a:effectLst/>
                          <a:latin typeface="+mn-lt"/>
                          <a:ea typeface="+mn-ea"/>
                          <a:cs typeface="+mn-cs"/>
                          <a:sym typeface="Arial"/>
                        </a:rPr>
                        <a:t>Documents story details based on the epics/features in consultation with implementation teams</a:t>
                      </a:r>
                      <a:endParaRPr lang="en-US" sz="1600" dirty="0"/>
                    </a:p>
                  </a:txBody>
                  <a:tcPr marL="121920" marR="121920" marT="60960" marB="60960"/>
                </a:tc>
                <a:extLst>
                  <a:ext uri="{0D108BD9-81ED-4DB2-BD59-A6C34878D82A}">
                    <a16:rowId xmlns="" xmlns:a16="http://schemas.microsoft.com/office/drawing/2014/main" val="4186026131"/>
                  </a:ext>
                </a:extLst>
              </a:tr>
              <a:tr h="494453">
                <a:tc>
                  <a:txBody>
                    <a:bodyPr/>
                    <a:lstStyle/>
                    <a:p>
                      <a:r>
                        <a:rPr lang="en-US" sz="1600" b="0" i="0" u="none" strike="noStrike" cap="none" dirty="0" smtClean="0">
                          <a:solidFill>
                            <a:schemeClr val="dk1"/>
                          </a:solidFill>
                          <a:effectLst/>
                          <a:latin typeface="+mn-lt"/>
                          <a:ea typeface="+mn-ea"/>
                          <a:cs typeface="+mn-cs"/>
                          <a:sym typeface="Arial"/>
                        </a:rPr>
                        <a:t>Attends Scrum meetings</a:t>
                      </a:r>
                      <a:endParaRPr lang="en-US" sz="1600" dirty="0"/>
                    </a:p>
                  </a:txBody>
                  <a:tcPr marL="121920" marR="121920" marT="60960" marB="60960"/>
                </a:tc>
                <a:extLst>
                  <a:ext uri="{0D108BD9-81ED-4DB2-BD59-A6C34878D82A}">
                    <a16:rowId xmlns="" xmlns:a16="http://schemas.microsoft.com/office/drawing/2014/main" val="3408794978"/>
                  </a:ext>
                </a:extLst>
              </a:tr>
              <a:tr h="494453">
                <a:tc>
                  <a:txBody>
                    <a:bodyPr/>
                    <a:lstStyle/>
                    <a:p>
                      <a:r>
                        <a:rPr lang="en-US" sz="1600" b="0" i="0" u="none" strike="noStrike" cap="none" dirty="0" smtClean="0">
                          <a:solidFill>
                            <a:schemeClr val="dk1"/>
                          </a:solidFill>
                          <a:effectLst/>
                          <a:latin typeface="+mn-lt"/>
                          <a:ea typeface="+mn-ea"/>
                          <a:cs typeface="+mn-cs"/>
                          <a:sym typeface="Arial"/>
                        </a:rPr>
                        <a:t>Leads Product Backlog refinement effort</a:t>
                      </a:r>
                      <a:endParaRPr lang="en-US" sz="1600" dirty="0"/>
                    </a:p>
                  </a:txBody>
                  <a:tcPr marL="121920" marR="121920" marT="60960" marB="60960"/>
                </a:tc>
                <a:extLst>
                  <a:ext uri="{0D108BD9-81ED-4DB2-BD59-A6C34878D82A}">
                    <a16:rowId xmlns="" xmlns:a16="http://schemas.microsoft.com/office/drawing/2014/main" val="844057965"/>
                  </a:ext>
                </a:extLst>
              </a:tr>
              <a:tr h="609600">
                <a:tc>
                  <a:txBody>
                    <a:bodyPr/>
                    <a:lstStyle/>
                    <a:p>
                      <a:r>
                        <a:rPr lang="en-US" sz="1600" baseline="0" dirty="0" smtClean="0"/>
                        <a:t>Interact with implementation team to facilitate development efforts</a:t>
                      </a:r>
                    </a:p>
                  </a:txBody>
                  <a:tcPr marL="121920" marR="121920" marT="60960" marB="60960"/>
                </a:tc>
                <a:extLst>
                  <a:ext uri="{0D108BD9-81ED-4DB2-BD59-A6C34878D82A}">
                    <a16:rowId xmlns="" xmlns:a16="http://schemas.microsoft.com/office/drawing/2014/main" val="3983063915"/>
                  </a:ext>
                </a:extLst>
              </a:tr>
              <a:tr h="609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dirty="0" smtClean="0">
                          <a:solidFill>
                            <a:schemeClr val="dk1"/>
                          </a:solidFill>
                          <a:effectLst/>
                          <a:latin typeface="+mn-lt"/>
                          <a:ea typeface="+mn-ea"/>
                          <a:cs typeface="+mn-cs"/>
                          <a:sym typeface="Arial"/>
                        </a:rPr>
                        <a:t>Documents the new feature for implementations and release notes.</a:t>
                      </a:r>
                      <a:endParaRPr lang="en-US" sz="1600" baseline="0" dirty="0" smtClean="0"/>
                    </a:p>
                  </a:txBody>
                  <a:tcPr marL="121920" marR="121920" marT="60960" marB="60960"/>
                </a:tc>
                <a:extLst>
                  <a:ext uri="{0D108BD9-81ED-4DB2-BD59-A6C34878D82A}">
                    <a16:rowId xmlns="" xmlns:a16="http://schemas.microsoft.com/office/drawing/2014/main" val="310650784"/>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987948046"/>
              </p:ext>
            </p:extLst>
          </p:nvPr>
        </p:nvGraphicFramePr>
        <p:xfrm>
          <a:off x="6218960" y="1182323"/>
          <a:ext cx="5532349" cy="3691465"/>
        </p:xfrm>
        <a:graphic>
          <a:graphicData uri="http://schemas.openxmlformats.org/drawingml/2006/table">
            <a:tbl>
              <a:tblPr firstRow="1" bandRow="1">
                <a:tableStyleId>{5C22544A-7EE6-4342-B048-85BDC9FD1C3A}</a:tableStyleId>
              </a:tblPr>
              <a:tblGrid>
                <a:gridCol w="5532349">
                  <a:extLst>
                    <a:ext uri="{9D8B030D-6E8A-4147-A177-3AD203B41FA5}">
                      <a16:colId xmlns="" xmlns:a16="http://schemas.microsoft.com/office/drawing/2014/main" val="3088085363"/>
                    </a:ext>
                  </a:extLst>
                </a:gridCol>
              </a:tblGrid>
              <a:tr h="494453">
                <a:tc>
                  <a:txBody>
                    <a:bodyPr/>
                    <a:lstStyle/>
                    <a:p>
                      <a:pPr algn="ctr"/>
                      <a:r>
                        <a:rPr lang="en-US" sz="1600" b="1" i="0" u="none" strike="noStrike" cap="none" dirty="0" smtClean="0">
                          <a:solidFill>
                            <a:schemeClr val="lt1"/>
                          </a:solidFill>
                          <a:effectLst/>
                          <a:latin typeface="+mn-lt"/>
                          <a:ea typeface="+mn-ea"/>
                          <a:cs typeface="+mn-cs"/>
                          <a:sym typeface="Arial"/>
                        </a:rPr>
                        <a:t>Product Manager</a:t>
                      </a:r>
                      <a:endParaRPr lang="en-US" sz="1600" b="1" dirty="0"/>
                    </a:p>
                  </a:txBody>
                  <a:tcPr marL="121920" marR="121920" marT="60960" marB="60960"/>
                </a:tc>
                <a:extLst>
                  <a:ext uri="{0D108BD9-81ED-4DB2-BD59-A6C34878D82A}">
                    <a16:rowId xmlns="" xmlns:a16="http://schemas.microsoft.com/office/drawing/2014/main" val="4088568873"/>
                  </a:ext>
                </a:extLst>
              </a:tr>
              <a:tr h="494453">
                <a:tc>
                  <a:txBody>
                    <a:bodyPr/>
                    <a:lstStyle/>
                    <a:p>
                      <a:pPr algn="l" fontAlgn="base"/>
                      <a:r>
                        <a:rPr lang="en-US" sz="1600" b="0" dirty="0" smtClean="0">
                          <a:effectLst/>
                        </a:rPr>
                        <a:t>Tracks </a:t>
                      </a:r>
                      <a:r>
                        <a:rPr lang="en-US" sz="1600" b="0" dirty="0">
                          <a:effectLst/>
                        </a:rPr>
                        <a:t>the overall market and competitive </a:t>
                      </a:r>
                      <a:r>
                        <a:rPr lang="en-US" sz="1600" b="0" dirty="0" smtClean="0">
                          <a:effectLst/>
                        </a:rPr>
                        <a:t>dynamics</a:t>
                      </a:r>
                      <a:endParaRPr lang="en-US" sz="1600" b="0" dirty="0">
                        <a:effectLst/>
                      </a:endParaRPr>
                    </a:p>
                  </a:txBody>
                  <a:tcPr marL="121920" marR="127000" marT="76200" marB="76200" anchor="ctr"/>
                </a:tc>
                <a:extLst>
                  <a:ext uri="{0D108BD9-81ED-4DB2-BD59-A6C34878D82A}">
                    <a16:rowId xmlns="" xmlns:a16="http://schemas.microsoft.com/office/drawing/2014/main" val="2201077011"/>
                  </a:ext>
                </a:extLst>
              </a:tr>
              <a:tr h="609600">
                <a:tc>
                  <a:txBody>
                    <a:bodyPr/>
                    <a:lstStyle/>
                    <a:p>
                      <a:r>
                        <a:rPr lang="en-US" sz="1600" b="0" i="0" u="none" strike="noStrike" cap="none" dirty="0" smtClean="0">
                          <a:solidFill>
                            <a:schemeClr val="dk1"/>
                          </a:solidFill>
                          <a:effectLst/>
                          <a:latin typeface="+mn-lt"/>
                          <a:ea typeface="+mn-ea"/>
                          <a:cs typeface="+mn-cs"/>
                          <a:sym typeface="Arial"/>
                        </a:rPr>
                        <a:t>Manages the long-term roadmap, involving sales, marketing, implementations, clients, prospects, partners, and other groups</a:t>
                      </a:r>
                      <a:endParaRPr lang="en-US" sz="1600" dirty="0"/>
                    </a:p>
                  </a:txBody>
                  <a:tcPr marL="121920" marR="121920" marT="60960" marB="60960"/>
                </a:tc>
                <a:extLst>
                  <a:ext uri="{0D108BD9-81ED-4DB2-BD59-A6C34878D82A}">
                    <a16:rowId xmlns="" xmlns:a16="http://schemas.microsoft.com/office/drawing/2014/main" val="4186026131"/>
                  </a:ext>
                </a:extLst>
              </a:tr>
              <a:tr h="494453">
                <a:tc>
                  <a:txBody>
                    <a:bodyPr/>
                    <a:lstStyle/>
                    <a:p>
                      <a:r>
                        <a:rPr lang="en-US" sz="1600" b="0" i="0" u="none" strike="noStrike" cap="none" dirty="0" smtClean="0">
                          <a:solidFill>
                            <a:schemeClr val="dk1"/>
                          </a:solidFill>
                          <a:effectLst/>
                          <a:latin typeface="+mn-lt"/>
                          <a:ea typeface="+mn-ea"/>
                          <a:cs typeface="+mn-cs"/>
                          <a:sym typeface="Arial"/>
                        </a:rPr>
                        <a:t>May</a:t>
                      </a:r>
                      <a:r>
                        <a:rPr lang="en-US" sz="1600" b="0" i="0" u="none" strike="noStrike" cap="none" baseline="0" dirty="0" smtClean="0">
                          <a:solidFill>
                            <a:schemeClr val="dk1"/>
                          </a:solidFill>
                          <a:effectLst/>
                          <a:latin typeface="+mn-lt"/>
                          <a:ea typeface="+mn-ea"/>
                          <a:cs typeface="+mn-cs"/>
                          <a:sym typeface="Arial"/>
                        </a:rPr>
                        <a:t> a</a:t>
                      </a:r>
                      <a:r>
                        <a:rPr lang="en-US" sz="1600" b="0" i="0" u="none" strike="noStrike" cap="none" dirty="0" smtClean="0">
                          <a:solidFill>
                            <a:schemeClr val="dk1"/>
                          </a:solidFill>
                          <a:effectLst/>
                          <a:latin typeface="+mn-lt"/>
                          <a:ea typeface="+mn-ea"/>
                          <a:cs typeface="+mn-cs"/>
                          <a:sym typeface="Arial"/>
                        </a:rPr>
                        <a:t>ttend iteration demos</a:t>
                      </a:r>
                      <a:endParaRPr lang="en-US" sz="1600" dirty="0"/>
                    </a:p>
                  </a:txBody>
                  <a:tcPr marL="121920" marR="121920" marT="60960" marB="60960"/>
                </a:tc>
                <a:extLst>
                  <a:ext uri="{0D108BD9-81ED-4DB2-BD59-A6C34878D82A}">
                    <a16:rowId xmlns="" xmlns:a16="http://schemas.microsoft.com/office/drawing/2014/main" val="3408794978"/>
                  </a:ext>
                </a:extLst>
              </a:tr>
              <a:tr h="609600">
                <a:tc>
                  <a:txBody>
                    <a:bodyPr/>
                    <a:lstStyle/>
                    <a:p>
                      <a:r>
                        <a:rPr lang="en-US" sz="1600" b="0" i="0" u="none" strike="noStrike" cap="none" dirty="0" smtClean="0">
                          <a:solidFill>
                            <a:schemeClr val="dk1"/>
                          </a:solidFill>
                          <a:effectLst/>
                          <a:latin typeface="+mn-lt"/>
                          <a:ea typeface="+mn-ea"/>
                          <a:cs typeface="+mn-cs"/>
                          <a:sym typeface="Arial"/>
                        </a:rPr>
                        <a:t>Supports non-technical teams (such as sales, marketing, and channel).</a:t>
                      </a:r>
                      <a:endParaRPr lang="en-US" sz="1600" dirty="0"/>
                    </a:p>
                  </a:txBody>
                  <a:tcPr marL="121920" marR="121920" marT="60960" marB="60960"/>
                </a:tc>
                <a:extLst>
                  <a:ext uri="{0D108BD9-81ED-4DB2-BD59-A6C34878D82A}">
                    <a16:rowId xmlns="" xmlns:a16="http://schemas.microsoft.com/office/drawing/2014/main" val="844057965"/>
                  </a:ext>
                </a:extLst>
              </a:tr>
              <a:tr h="494453">
                <a:tc>
                  <a:txBody>
                    <a:bodyPr/>
                    <a:lstStyle/>
                    <a:p>
                      <a:r>
                        <a:rPr lang="en-US" sz="1600" dirty="0" smtClean="0"/>
                        <a:t>Responsible</a:t>
                      </a:r>
                      <a:r>
                        <a:rPr lang="en-US" sz="1600" baseline="0" dirty="0" smtClean="0"/>
                        <a:t> for Life cycle of the product</a:t>
                      </a:r>
                    </a:p>
                  </a:txBody>
                  <a:tcPr marL="121920" marR="121920" marT="60960" marB="60960"/>
                </a:tc>
                <a:extLst>
                  <a:ext uri="{0D108BD9-81ED-4DB2-BD59-A6C34878D82A}">
                    <a16:rowId xmlns="" xmlns:a16="http://schemas.microsoft.com/office/drawing/2014/main" val="3983063915"/>
                  </a:ext>
                </a:extLst>
              </a:tr>
              <a:tr h="494453">
                <a:tc>
                  <a:txBody>
                    <a:bodyPr/>
                    <a:lstStyle/>
                    <a:p>
                      <a:r>
                        <a:rPr lang="en-US" sz="1600" baseline="0" dirty="0" smtClean="0"/>
                        <a:t>May own budget</a:t>
                      </a:r>
                    </a:p>
                  </a:txBody>
                  <a:tcPr marL="121920" marR="121920" marT="60960" marB="60960"/>
                </a:tc>
                <a:extLst>
                  <a:ext uri="{0D108BD9-81ED-4DB2-BD59-A6C34878D82A}">
                    <a16:rowId xmlns="" xmlns:a16="http://schemas.microsoft.com/office/drawing/2014/main" val="31065078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86623619"/>
              </p:ext>
            </p:extLst>
          </p:nvPr>
        </p:nvGraphicFramePr>
        <p:xfrm>
          <a:off x="2598023" y="5229349"/>
          <a:ext cx="8128000" cy="1483359"/>
        </p:xfrm>
        <a:graphic>
          <a:graphicData uri="http://schemas.openxmlformats.org/drawingml/2006/table">
            <a:tbl>
              <a:tblPr firstRow="1" bandRow="1">
                <a:tableStyleId>{5C22544A-7EE6-4342-B048-85BDC9FD1C3A}</a:tableStyleId>
              </a:tblPr>
              <a:tblGrid>
                <a:gridCol w="8128000">
                  <a:extLst>
                    <a:ext uri="{9D8B030D-6E8A-4147-A177-3AD203B41FA5}">
                      <a16:colId xmlns="" xmlns:a16="http://schemas.microsoft.com/office/drawing/2014/main" val="1448046030"/>
                    </a:ext>
                  </a:extLst>
                </a:gridCol>
              </a:tblGrid>
              <a:tr h="494453">
                <a:tc>
                  <a:txBody>
                    <a:bodyPr/>
                    <a:lstStyle/>
                    <a:p>
                      <a:pPr algn="ctr"/>
                      <a:r>
                        <a:rPr lang="en-US" sz="1600" dirty="0" smtClean="0">
                          <a:latin typeface="Calibri" panose="020F0502020204030204" pitchFamily="34" charset="0"/>
                          <a:cs typeface="Calibri" panose="020F0502020204030204" pitchFamily="34" charset="0"/>
                        </a:rPr>
                        <a:t>Product</a:t>
                      </a:r>
                      <a:r>
                        <a:rPr lang="en-US" sz="1600" baseline="0" dirty="0" smtClean="0">
                          <a:latin typeface="Calibri" panose="020F0502020204030204" pitchFamily="34" charset="0"/>
                          <a:cs typeface="Calibri" panose="020F0502020204030204" pitchFamily="34" charset="0"/>
                        </a:rPr>
                        <a:t> Owner + Product Manager</a:t>
                      </a:r>
                      <a:endParaRPr lang="en-US" sz="1600" dirty="0">
                        <a:latin typeface="Calibri" panose="020F0502020204030204" pitchFamily="34" charset="0"/>
                        <a:cs typeface="Calibri" panose="020F0502020204030204" pitchFamily="34" charset="0"/>
                      </a:endParaRPr>
                    </a:p>
                  </a:txBody>
                  <a:tcPr marL="121920" marR="121920" marT="60960" marB="60960"/>
                </a:tc>
                <a:extLst>
                  <a:ext uri="{0D108BD9-81ED-4DB2-BD59-A6C34878D82A}">
                    <a16:rowId xmlns="" xmlns:a16="http://schemas.microsoft.com/office/drawing/2014/main" val="3835126850"/>
                  </a:ext>
                </a:extLst>
              </a:tr>
              <a:tr h="494453">
                <a:tc>
                  <a:txBody>
                    <a:bodyPr/>
                    <a:lstStyle/>
                    <a:p>
                      <a:r>
                        <a:rPr lang="en-US" sz="1600" dirty="0" smtClean="0">
                          <a:latin typeface="Calibri" panose="020F0502020204030204" pitchFamily="34" charset="0"/>
                          <a:cs typeface="Calibri" panose="020F0502020204030204" pitchFamily="34" charset="0"/>
                        </a:rPr>
                        <a:t>Write Acceptance Criteria</a:t>
                      </a:r>
                      <a:endParaRPr lang="en-US" sz="1600" dirty="0">
                        <a:latin typeface="Calibri" panose="020F0502020204030204" pitchFamily="34" charset="0"/>
                        <a:cs typeface="Calibri" panose="020F0502020204030204" pitchFamily="34" charset="0"/>
                      </a:endParaRPr>
                    </a:p>
                  </a:txBody>
                  <a:tcPr marL="121920" marR="121920" marT="60960" marB="60960"/>
                </a:tc>
                <a:extLst>
                  <a:ext uri="{0D108BD9-81ED-4DB2-BD59-A6C34878D82A}">
                    <a16:rowId xmlns="" xmlns:a16="http://schemas.microsoft.com/office/drawing/2014/main" val="2211811487"/>
                  </a:ext>
                </a:extLst>
              </a:tr>
              <a:tr h="494453">
                <a:tc>
                  <a:txBody>
                    <a:bodyPr/>
                    <a:lstStyle/>
                    <a:p>
                      <a:pPr algn="l" fontAlgn="base"/>
                      <a:r>
                        <a:rPr lang="en-US" sz="1600" b="0" dirty="0">
                          <a:effectLst/>
                          <a:latin typeface="Calibri" panose="020F0502020204030204" pitchFamily="34" charset="0"/>
                          <a:cs typeface="Calibri" panose="020F0502020204030204" pitchFamily="34" charset="0"/>
                        </a:rPr>
                        <a:t>Demonstrate the </a:t>
                      </a:r>
                      <a:r>
                        <a:rPr lang="en-US" sz="1600" b="0" dirty="0" smtClean="0">
                          <a:effectLst/>
                          <a:latin typeface="Calibri" panose="020F0502020204030204" pitchFamily="34" charset="0"/>
                          <a:cs typeface="Calibri" panose="020F0502020204030204" pitchFamily="34" charset="0"/>
                        </a:rPr>
                        <a:t>product</a:t>
                      </a:r>
                      <a:r>
                        <a:rPr lang="en-US" sz="1600" b="0" baseline="0" dirty="0" smtClean="0">
                          <a:effectLst/>
                          <a:latin typeface="Calibri" panose="020F0502020204030204" pitchFamily="34" charset="0"/>
                          <a:cs typeface="Calibri" panose="020F0502020204030204" pitchFamily="34" charset="0"/>
                        </a:rPr>
                        <a:t> </a:t>
                      </a:r>
                      <a:r>
                        <a:rPr lang="en-US" sz="1600" b="0" dirty="0" smtClean="0">
                          <a:effectLst/>
                          <a:latin typeface="Calibri" panose="020F0502020204030204" pitchFamily="34" charset="0"/>
                          <a:cs typeface="Calibri" panose="020F0502020204030204" pitchFamily="34" charset="0"/>
                        </a:rPr>
                        <a:t>to </a:t>
                      </a:r>
                      <a:r>
                        <a:rPr lang="en-US" sz="1600" b="0" dirty="0">
                          <a:effectLst/>
                          <a:latin typeface="Calibri" panose="020F0502020204030204" pitchFamily="34" charset="0"/>
                          <a:cs typeface="Calibri" panose="020F0502020204030204" pitchFamily="34" charset="0"/>
                        </a:rPr>
                        <a:t>customers (</a:t>
                      </a:r>
                      <a:r>
                        <a:rPr lang="en-US" sz="1600" b="0" dirty="0" smtClean="0">
                          <a:effectLst/>
                          <a:latin typeface="Calibri" panose="020F0502020204030204" pitchFamily="34" charset="0"/>
                          <a:cs typeface="Calibri" panose="020F0502020204030204" pitchFamily="34" charset="0"/>
                        </a:rPr>
                        <a:t>pre-release as well) </a:t>
                      </a:r>
                      <a:r>
                        <a:rPr lang="en-US" sz="1600" b="0" dirty="0">
                          <a:effectLst/>
                          <a:latin typeface="Calibri" panose="020F0502020204030204" pitchFamily="34" charset="0"/>
                          <a:cs typeface="Calibri" panose="020F0502020204030204" pitchFamily="34" charset="0"/>
                        </a:rPr>
                        <a:t>and gathers </a:t>
                      </a:r>
                      <a:r>
                        <a:rPr lang="en-US" sz="1600" b="0" dirty="0" smtClean="0">
                          <a:effectLst/>
                          <a:latin typeface="Calibri" panose="020F0502020204030204" pitchFamily="34" charset="0"/>
                          <a:cs typeface="Calibri" panose="020F0502020204030204" pitchFamily="34" charset="0"/>
                        </a:rPr>
                        <a:t>feedback</a:t>
                      </a:r>
                      <a:endParaRPr lang="en-US" sz="1600" b="0" dirty="0">
                        <a:effectLst/>
                        <a:latin typeface="Calibri" panose="020F0502020204030204" pitchFamily="34" charset="0"/>
                        <a:cs typeface="Calibri" panose="020F0502020204030204" pitchFamily="34" charset="0"/>
                      </a:endParaRPr>
                    </a:p>
                  </a:txBody>
                  <a:tcPr marL="121920" marR="127000" marT="76200" marB="76200" anchor="ctr"/>
                </a:tc>
                <a:extLst>
                  <a:ext uri="{0D108BD9-81ED-4DB2-BD59-A6C34878D82A}">
                    <a16:rowId xmlns="" xmlns:a16="http://schemas.microsoft.com/office/drawing/2014/main" val="329676041"/>
                  </a:ext>
                </a:extLst>
              </a:tr>
            </a:tbl>
          </a:graphicData>
        </a:graphic>
      </p:graphicFrame>
    </p:spTree>
    <p:extLst>
      <p:ext uri="{BB962C8B-B14F-4D97-AF65-F5344CB8AC3E}">
        <p14:creationId xmlns:p14="http://schemas.microsoft.com/office/powerpoint/2010/main" val="30284009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Automating Validation</a:t>
            </a:r>
            <a:endParaRPr lang="en-CA" sz="3200" b="1" dirty="0">
              <a:solidFill>
                <a:srgbClr val="92D050"/>
              </a:solidFill>
              <a:latin typeface="Avenir Book" charset="0"/>
              <a:ea typeface="Avenir Book" charset="0"/>
              <a:cs typeface="Avenir Book" charset="0"/>
            </a:endParaRPr>
          </a:p>
        </p:txBody>
      </p:sp>
      <p:sp>
        <p:nvSpPr>
          <p:cNvPr id="7" name="Title 14"/>
          <p:cNvSpPr txBox="1">
            <a:spLocks/>
          </p:cNvSpPr>
          <p:nvPr/>
        </p:nvSpPr>
        <p:spPr>
          <a:xfrm>
            <a:off x="431395" y="951455"/>
            <a:ext cx="10315774" cy="3358620"/>
          </a:xfrm>
          <a:prstGeom prst="rect">
            <a:avLst/>
          </a:prstGeom>
        </p:spPr>
        <p:txBody>
          <a:bodyPr anchor="t">
            <a:noAutofit/>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0070C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hangingPunct="1">
              <a:spcAft>
                <a:spcPts val="600"/>
              </a:spcAft>
            </a:pPr>
            <a:r>
              <a:rPr lang="en-US" sz="2800" i="1" dirty="0">
                <a:solidFill>
                  <a:schemeClr val="tx1"/>
                </a:solidFill>
                <a:latin typeface="+mn-lt"/>
              </a:rPr>
              <a:t>Without changing specifications</a:t>
            </a:r>
          </a:p>
          <a:p>
            <a:pPr marL="171450" indent="-171450" hangingPunct="1">
              <a:spcAft>
                <a:spcPts val="600"/>
              </a:spcAft>
              <a:buFont typeface="Arial" panose="020B0604020202020204" pitchFamily="34" charset="0"/>
              <a:buChar char="•"/>
            </a:pPr>
            <a:r>
              <a:rPr lang="en-US" sz="2400" dirty="0">
                <a:solidFill>
                  <a:schemeClr val="tx1"/>
                </a:solidFill>
                <a:latin typeface="+mn-lt"/>
              </a:rPr>
              <a:t>Refined specifications with examples can be used as a </a:t>
            </a:r>
            <a:r>
              <a:rPr lang="en-US" sz="2400" dirty="0" smtClean="0">
                <a:solidFill>
                  <a:schemeClr val="tx1"/>
                </a:solidFill>
                <a:latin typeface="+mn-lt"/>
              </a:rPr>
              <a:t/>
            </a:r>
            <a:br>
              <a:rPr lang="en-US" sz="2400" dirty="0" smtClean="0">
                <a:solidFill>
                  <a:schemeClr val="tx1"/>
                </a:solidFill>
                <a:latin typeface="+mn-lt"/>
              </a:rPr>
            </a:br>
            <a:r>
              <a:rPr lang="en-US" sz="2400" dirty="0" smtClean="0">
                <a:solidFill>
                  <a:schemeClr val="tx1"/>
                </a:solidFill>
                <a:latin typeface="+mn-lt"/>
              </a:rPr>
              <a:t>target </a:t>
            </a:r>
            <a:r>
              <a:rPr lang="en-US" sz="2400" dirty="0">
                <a:solidFill>
                  <a:schemeClr val="tx1"/>
                </a:solidFill>
                <a:latin typeface="+mn-lt"/>
              </a:rPr>
              <a:t>for implementation and a means to validate the code</a:t>
            </a:r>
          </a:p>
          <a:p>
            <a:pPr marL="171450" indent="-171450" hangingPunct="1">
              <a:spcAft>
                <a:spcPts val="600"/>
              </a:spcAft>
              <a:buFont typeface="Arial" panose="020B0604020202020204" pitchFamily="34" charset="0"/>
              <a:buChar char="•"/>
            </a:pPr>
            <a:r>
              <a:rPr lang="en-US" sz="2400" dirty="0">
                <a:solidFill>
                  <a:schemeClr val="tx1"/>
                </a:solidFill>
                <a:latin typeface="+mn-lt"/>
              </a:rPr>
              <a:t>The system will be validated multiple times using these tests – doing them manually creates delays</a:t>
            </a:r>
          </a:p>
          <a:p>
            <a:pPr marL="171450" indent="-171450" hangingPunct="1">
              <a:spcAft>
                <a:spcPts val="600"/>
              </a:spcAft>
              <a:buFont typeface="Arial" panose="020B0604020202020204" pitchFamily="34" charset="0"/>
              <a:buChar char="•"/>
            </a:pPr>
            <a:r>
              <a:rPr lang="en-US" sz="2400" dirty="0">
                <a:solidFill>
                  <a:schemeClr val="tx1"/>
                </a:solidFill>
                <a:latin typeface="+mn-lt"/>
              </a:rPr>
              <a:t>They should be easily understood by all team members, including the </a:t>
            </a:r>
            <a:r>
              <a:rPr lang="en-US" sz="2400" dirty="0" smtClean="0">
                <a:solidFill>
                  <a:schemeClr val="tx1"/>
                </a:solidFill>
                <a:latin typeface="+mn-lt"/>
              </a:rPr>
              <a:t>PO</a:t>
            </a:r>
          </a:p>
          <a:p>
            <a:pPr marL="171450" indent="-171450" hangingPunct="1">
              <a:spcAft>
                <a:spcPts val="600"/>
              </a:spcAft>
              <a:buFont typeface="Arial" panose="020B0604020202020204" pitchFamily="34" charset="0"/>
              <a:buChar char="•"/>
            </a:pPr>
            <a:r>
              <a:rPr lang="en-US" sz="2400" dirty="0">
                <a:solidFill>
                  <a:schemeClr val="tx1"/>
                </a:solidFill>
              </a:rPr>
              <a:t>When the requirements change or when developers need more clarification the automated tests must be the same as the specification</a:t>
            </a:r>
          </a:p>
          <a:p>
            <a:pPr marL="171450" indent="-171450" hangingPunct="1">
              <a:spcAft>
                <a:spcPts val="600"/>
              </a:spcAft>
              <a:buFont typeface="Arial" panose="020B0604020202020204" pitchFamily="34" charset="0"/>
              <a:buChar char="•"/>
            </a:pPr>
            <a:r>
              <a:rPr lang="en-US" sz="2400" dirty="0">
                <a:solidFill>
                  <a:schemeClr val="tx1"/>
                </a:solidFill>
              </a:rPr>
              <a:t>It also automatically becomes living documentation and only needs to be updated in one place</a:t>
            </a:r>
          </a:p>
          <a:p>
            <a:pPr hangingPunct="1">
              <a:spcAft>
                <a:spcPts val="600"/>
              </a:spcAft>
            </a:pPr>
            <a:r>
              <a:rPr lang="en-US" sz="2400" b="1" i="1" dirty="0">
                <a:solidFill>
                  <a:srgbClr val="FF0000"/>
                </a:solidFill>
              </a:rPr>
              <a:t>It is an executable specification</a:t>
            </a:r>
          </a:p>
          <a:p>
            <a:pPr marL="171450" indent="-171450" hangingPunct="1">
              <a:spcAft>
                <a:spcPts val="600"/>
              </a:spcAft>
              <a:buFont typeface="Arial" panose="020B0604020202020204" pitchFamily="34" charset="0"/>
              <a:buChar char="•"/>
            </a:pPr>
            <a:endParaRPr lang="en-US" sz="2800" dirty="0">
              <a:solidFill>
                <a:schemeClr val="tx1"/>
              </a:solidFill>
              <a:latin typeface="+mn-lt"/>
            </a:endParaRPr>
          </a:p>
        </p:txBody>
      </p:sp>
      <p:pic>
        <p:nvPicPr>
          <p:cNvPr id="21508" name="Picture 4" descr="Uploader: Cloud Clipart | Clipart Panda - Free Clipart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0343" y="4310075"/>
            <a:ext cx="3120971" cy="3120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676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a:solidFill>
                  <a:srgbClr val="92D050"/>
                </a:solidFill>
                <a:latin typeface="Avenir Book" charset="0"/>
                <a:ea typeface="Avenir Book" charset="0"/>
                <a:cs typeface="Avenir Book" charset="0"/>
              </a:rPr>
              <a:t>Script Table </a:t>
            </a:r>
            <a:r>
              <a:rPr lang="en-US" sz="3200" b="1" dirty="0" smtClean="0">
                <a:solidFill>
                  <a:srgbClr val="92D050"/>
                </a:solidFill>
                <a:latin typeface="Avenir Book" charset="0"/>
                <a:ea typeface="Avenir Book" charset="0"/>
                <a:cs typeface="Avenir Book" charset="0"/>
              </a:rPr>
              <a:t>Example</a:t>
            </a:r>
            <a:endParaRPr lang="en-CA" sz="3200" b="1" dirty="0">
              <a:solidFill>
                <a:srgbClr val="92D050"/>
              </a:solidFill>
              <a:latin typeface="Avenir Book" charset="0"/>
              <a:ea typeface="Avenir Book" charset="0"/>
              <a:cs typeface="Avenir Book" charset="0"/>
            </a:endParaRPr>
          </a:p>
        </p:txBody>
      </p:sp>
      <p:sp>
        <p:nvSpPr>
          <p:cNvPr id="5" name="TextBox 4"/>
          <p:cNvSpPr txBox="1"/>
          <p:nvPr/>
        </p:nvSpPr>
        <p:spPr>
          <a:xfrm>
            <a:off x="620672" y="952925"/>
            <a:ext cx="11040897" cy="369332"/>
          </a:xfrm>
          <a:prstGeom prst="rect">
            <a:avLst/>
          </a:prstGeom>
          <a:noFill/>
        </p:spPr>
        <p:txBody>
          <a:bodyPr wrap="square" rtlCol="0">
            <a:spAutoFit/>
          </a:bodyPr>
          <a:lstStyle/>
          <a:p>
            <a:r>
              <a:rPr lang="en-US" dirty="0"/>
              <a:t>Script tables are one of the most flexible table styles and can be used for scenario or story based testing.</a:t>
            </a:r>
          </a:p>
        </p:txBody>
      </p:sp>
      <p:pic>
        <p:nvPicPr>
          <p:cNvPr id="6" name="Content Placeholder 4" descr="Screen Clippi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88808" y="1322257"/>
            <a:ext cx="8114382" cy="2315468"/>
          </a:xfrm>
          <a:prstGeom prst="rect">
            <a:avLst/>
          </a:prstGeom>
        </p:spPr>
      </p:pic>
      <p:sp>
        <p:nvSpPr>
          <p:cNvPr id="8" name="TextBox 7"/>
          <p:cNvSpPr txBox="1"/>
          <p:nvPr/>
        </p:nvSpPr>
        <p:spPr>
          <a:xfrm>
            <a:off x="727551" y="3708834"/>
            <a:ext cx="5503985" cy="369332"/>
          </a:xfrm>
          <a:prstGeom prst="rect">
            <a:avLst/>
          </a:prstGeom>
          <a:noFill/>
        </p:spPr>
        <p:txBody>
          <a:bodyPr wrap="square" rtlCol="0">
            <a:spAutoFit/>
          </a:bodyPr>
          <a:lstStyle/>
          <a:p>
            <a:r>
              <a:rPr lang="en-US" dirty="0"/>
              <a:t>Java code</a:t>
            </a:r>
          </a:p>
        </p:txBody>
      </p:sp>
      <p:pic>
        <p:nvPicPr>
          <p:cNvPr id="9" name="Picture 8" descr="Screen Clippi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33204" y="4091361"/>
            <a:ext cx="7560424" cy="1357112"/>
          </a:xfrm>
          <a:prstGeom prst="rect">
            <a:avLst/>
          </a:prstGeom>
        </p:spPr>
      </p:pic>
    </p:spTree>
    <p:extLst>
      <p:ext uri="{BB962C8B-B14F-4D97-AF65-F5344CB8AC3E}">
        <p14:creationId xmlns:p14="http://schemas.microsoft.com/office/powerpoint/2010/main" val="822731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a:solidFill>
                  <a:srgbClr val="92D050"/>
                </a:solidFill>
                <a:latin typeface="Avenir Book" charset="0"/>
                <a:ea typeface="Avenir Book" charset="0"/>
                <a:cs typeface="Avenir Book" charset="0"/>
              </a:rPr>
              <a:t>The </a:t>
            </a:r>
            <a:r>
              <a:rPr lang="en-US" sz="3200" b="1" dirty="0" smtClean="0">
                <a:solidFill>
                  <a:srgbClr val="92D050"/>
                </a:solidFill>
                <a:latin typeface="Avenir Book" charset="0"/>
                <a:ea typeface="Avenir Book" charset="0"/>
                <a:cs typeface="Avenir Book" charset="0"/>
              </a:rPr>
              <a:t>Relationships</a:t>
            </a:r>
            <a:endParaRPr lang="en-CA" sz="3200" b="1" dirty="0">
              <a:solidFill>
                <a:srgbClr val="92D050"/>
              </a:solidFill>
              <a:latin typeface="Avenir Book" charset="0"/>
              <a:ea typeface="Avenir Book" charset="0"/>
              <a:cs typeface="Avenir Book" charset="0"/>
            </a:endParaRPr>
          </a:p>
        </p:txBody>
      </p:sp>
      <p:pic>
        <p:nvPicPr>
          <p:cNvPr id="5" name="Content Placeholder 4" descr="Screen Clippi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598" y="903287"/>
            <a:ext cx="10884445" cy="52006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06745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Summary </a:t>
            </a:r>
            <a:r>
              <a:rPr lang="en-US" sz="3200" b="1" dirty="0">
                <a:solidFill>
                  <a:srgbClr val="92D050"/>
                </a:solidFill>
                <a:latin typeface="Avenir Book" charset="0"/>
                <a:ea typeface="Avenir Book" charset="0"/>
                <a:cs typeface="Avenir Book" charset="0"/>
              </a:rPr>
              <a:t>of Benefits</a:t>
            </a:r>
            <a:endParaRPr lang="en-CA" sz="3200" b="1" dirty="0">
              <a:solidFill>
                <a:srgbClr val="92D050"/>
              </a:solidFill>
              <a:latin typeface="Avenir Book" charset="0"/>
              <a:ea typeface="Avenir Book" charset="0"/>
              <a:cs typeface="Avenir Book" charset="0"/>
            </a:endParaRPr>
          </a:p>
        </p:txBody>
      </p:sp>
      <p:sp>
        <p:nvSpPr>
          <p:cNvPr id="6" name="Content Placeholder 2"/>
          <p:cNvSpPr txBox="1">
            <a:spLocks/>
          </p:cNvSpPr>
          <p:nvPr/>
        </p:nvSpPr>
        <p:spPr>
          <a:xfrm>
            <a:off x="762000" y="903514"/>
            <a:ext cx="10626436"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smtClean="0"/>
              <a:t>Implementing changes more efficiently</a:t>
            </a:r>
            <a:endParaRPr lang="en-US" dirty="0" smtClean="0"/>
          </a:p>
          <a:p>
            <a:pPr lvl="1"/>
            <a:r>
              <a:rPr lang="en-US" dirty="0" smtClean="0"/>
              <a:t>Living documentation</a:t>
            </a:r>
          </a:p>
          <a:p>
            <a:pPr lvl="1"/>
            <a:r>
              <a:rPr lang="en-US" dirty="0" smtClean="0"/>
              <a:t>A reliable source of information on system functionality</a:t>
            </a:r>
          </a:p>
          <a:p>
            <a:pPr lvl="1"/>
            <a:r>
              <a:rPr lang="en-US" dirty="0" smtClean="0"/>
              <a:t>It  enables you to analyze the impact of potential changes and share knowledge effectively </a:t>
            </a:r>
          </a:p>
          <a:p>
            <a:r>
              <a:rPr lang="en-US" i="1" dirty="0" smtClean="0"/>
              <a:t>Higher product quality</a:t>
            </a:r>
            <a:endParaRPr lang="en-US" dirty="0" smtClean="0"/>
          </a:p>
          <a:p>
            <a:pPr lvl="1"/>
            <a:r>
              <a:rPr lang="en-US" dirty="0" smtClean="0"/>
              <a:t>Clearly defined expectations and a validation process which is efficient </a:t>
            </a:r>
          </a:p>
          <a:p>
            <a:r>
              <a:rPr lang="en-US" i="1" dirty="0" smtClean="0"/>
              <a:t>Less rework</a:t>
            </a:r>
            <a:endParaRPr lang="en-US" dirty="0" smtClean="0"/>
          </a:p>
          <a:p>
            <a:pPr lvl="1"/>
            <a:r>
              <a:rPr lang="en-US" dirty="0" smtClean="0"/>
              <a:t>Better specifications</a:t>
            </a:r>
          </a:p>
          <a:p>
            <a:pPr lvl="1"/>
            <a:r>
              <a:rPr lang="en-US" dirty="0" smtClean="0"/>
              <a:t>A shared understanding of expectations by all team members </a:t>
            </a:r>
          </a:p>
          <a:p>
            <a:r>
              <a:rPr lang="en-US" i="1" dirty="0" smtClean="0"/>
              <a:t>Better alignment of the activities of different roles on a project</a:t>
            </a:r>
            <a:endParaRPr lang="en-US" dirty="0" smtClean="0"/>
          </a:p>
          <a:p>
            <a:pPr lvl="1"/>
            <a:r>
              <a:rPr lang="en-US" dirty="0" smtClean="0"/>
              <a:t>Improved collaboration leads to a more regular flow of delivery </a:t>
            </a:r>
          </a:p>
          <a:p>
            <a:endParaRPr lang="en-US" dirty="0" smtClean="0"/>
          </a:p>
          <a:p>
            <a:endParaRPr lang="en-US" dirty="0"/>
          </a:p>
        </p:txBody>
      </p:sp>
    </p:spTree>
    <p:extLst>
      <p:ext uri="{BB962C8B-B14F-4D97-AF65-F5344CB8AC3E}">
        <p14:creationId xmlns:p14="http://schemas.microsoft.com/office/powerpoint/2010/main" val="1180418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To Sum up …</a:t>
            </a:r>
            <a:endParaRPr lang="en-CA" sz="3200" b="1" dirty="0">
              <a:solidFill>
                <a:srgbClr val="92D050"/>
              </a:solidFill>
              <a:latin typeface="Avenir Book" charset="0"/>
              <a:ea typeface="Avenir Book" charset="0"/>
              <a:cs typeface="Avenir Book" charset="0"/>
            </a:endParaRPr>
          </a:p>
        </p:txBody>
      </p:sp>
      <p:sp>
        <p:nvSpPr>
          <p:cNvPr id="5" name="Content Placeholder 2"/>
          <p:cNvSpPr txBox="1">
            <a:spLocks/>
          </p:cNvSpPr>
          <p:nvPr/>
        </p:nvSpPr>
        <p:spPr>
          <a:xfrm>
            <a:off x="534389" y="903514"/>
            <a:ext cx="11127179"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 key process patterns of Specification by Example are: </a:t>
            </a:r>
          </a:p>
          <a:p>
            <a:pPr lvl="1"/>
            <a:r>
              <a:rPr lang="en-US" dirty="0" smtClean="0"/>
              <a:t>deriving scope from goals</a:t>
            </a:r>
          </a:p>
          <a:p>
            <a:pPr lvl="1"/>
            <a:r>
              <a:rPr lang="en-US" dirty="0" smtClean="0"/>
              <a:t>specifying collaboratively</a:t>
            </a:r>
          </a:p>
          <a:p>
            <a:pPr lvl="1"/>
            <a:r>
              <a:rPr lang="en-US" dirty="0" smtClean="0"/>
              <a:t>illustrating specifications using examples</a:t>
            </a:r>
          </a:p>
          <a:p>
            <a:pPr lvl="1"/>
            <a:r>
              <a:rPr lang="en-US" dirty="0" smtClean="0"/>
              <a:t>refining the specifications</a:t>
            </a:r>
          </a:p>
          <a:p>
            <a:pPr lvl="1"/>
            <a:r>
              <a:rPr lang="en-US" dirty="0" smtClean="0"/>
              <a:t>automating validation without changing the specifications</a:t>
            </a:r>
          </a:p>
          <a:p>
            <a:pPr lvl="1"/>
            <a:r>
              <a:rPr lang="en-US" dirty="0" smtClean="0"/>
              <a:t> validating the system frequently, and evolving living documentation</a:t>
            </a:r>
          </a:p>
          <a:p>
            <a:r>
              <a:rPr lang="en-US" dirty="0" smtClean="0"/>
              <a:t>With Specification by Example, functional requirements, specifications, and acceptance tests are the same thing</a:t>
            </a:r>
          </a:p>
          <a:p>
            <a:r>
              <a:rPr lang="en-US" dirty="0" smtClean="0"/>
              <a:t>The result is a living documentation system that explains what the system does and that is as relevant and reliable as the programming language code but much easier to understand</a:t>
            </a:r>
          </a:p>
          <a:p>
            <a:r>
              <a:rPr lang="en-US" dirty="0" smtClean="0"/>
              <a:t>Teams in different contexts use different practices to implement process patterns</a:t>
            </a:r>
            <a:endParaRPr lang="en-US" dirty="0"/>
          </a:p>
        </p:txBody>
      </p:sp>
    </p:spTree>
    <p:extLst>
      <p:ext uri="{BB962C8B-B14F-4D97-AF65-F5344CB8AC3E}">
        <p14:creationId xmlns:p14="http://schemas.microsoft.com/office/powerpoint/2010/main" val="2848939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Tools</a:t>
            </a:r>
            <a:endParaRPr lang="en-CA" sz="3200" b="1" dirty="0">
              <a:solidFill>
                <a:srgbClr val="92D050"/>
              </a:solidFill>
              <a:latin typeface="Avenir Book" charset="0"/>
              <a:ea typeface="Avenir Book" charset="0"/>
              <a:cs typeface="Avenir Book" charset="0"/>
            </a:endParaRPr>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 y="1102179"/>
            <a:ext cx="303847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9267" y="3283427"/>
            <a:ext cx="3881128" cy="937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2676" y="1640342"/>
            <a:ext cx="3048000"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517" y="4508418"/>
            <a:ext cx="25717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2239" y="4922323"/>
            <a:ext cx="3305175"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7"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5801" y="2426173"/>
            <a:ext cx="4329545" cy="942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8"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2351" y="2656840"/>
            <a:ext cx="367665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9"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5179" y="4508418"/>
            <a:ext cx="2124075"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10"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41413" y="624938"/>
            <a:ext cx="3438525"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9450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Books Recommendations</a:t>
            </a:r>
            <a:endParaRPr lang="en-CA" sz="3200" b="1" dirty="0">
              <a:solidFill>
                <a:srgbClr val="92D050"/>
              </a:solidFill>
              <a:latin typeface="Avenir Book" charset="0"/>
              <a:ea typeface="Avenir Book" charset="0"/>
              <a:cs typeface="Avenir Book" charset="0"/>
            </a:endParaRPr>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211" y="1587150"/>
            <a:ext cx="9174062" cy="3459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4794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463"/>
            <a:ext cx="12192000" cy="7002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3"/>
          <p:cNvSpPr txBox="1">
            <a:spLocks/>
          </p:cNvSpPr>
          <p:nvPr/>
        </p:nvSpPr>
        <p:spPr>
          <a:xfrm>
            <a:off x="307975" y="3425408"/>
            <a:ext cx="4764962" cy="1780276"/>
          </a:xfrm>
          <a:prstGeom prst="rect">
            <a:avLst/>
          </a:prstGeom>
          <a:noFill/>
          <a:ln>
            <a:noFill/>
          </a:ln>
        </p:spPr>
        <p:txBody>
          <a:bodyPr vert="horz" lIns="45713" tIns="45713" rIns="45713" bIns="45713"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17">
              <a:lnSpc>
                <a:spcPct val="80000"/>
              </a:lnSpc>
              <a:spcBef>
                <a:spcPts val="0"/>
              </a:spcBef>
              <a:buClr>
                <a:srgbClr val="0070C0"/>
              </a:buClr>
            </a:pPr>
            <a:r>
              <a:rPr lang="en-US" b="1" dirty="0" smtClean="0">
                <a:solidFill>
                  <a:srgbClr val="92D050"/>
                </a:solidFill>
                <a:latin typeface="Avenir Book" charset="0"/>
                <a:ea typeface="Avenir Book" charset="0"/>
                <a:cs typeface="Avenir Book" charset="0"/>
              </a:rPr>
              <a:t>Persona</a:t>
            </a:r>
            <a:endParaRPr lang="en-US" b="1" dirty="0" smtClean="0">
              <a:solidFill>
                <a:srgbClr val="92D050"/>
              </a:solidFill>
              <a:latin typeface="Avenir Book" charset="0"/>
              <a:ea typeface="Avenir Book" charset="0"/>
              <a:cs typeface="Avenir Book" charset="0"/>
            </a:endParaRPr>
          </a:p>
        </p:txBody>
      </p:sp>
      <p:sp>
        <p:nvSpPr>
          <p:cNvPr id="2" name="AutoShape 2" descr="Creating Personas for Design and Product Team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9720865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A Research</a:t>
            </a:r>
            <a:endParaRPr lang="en-CA" sz="3200" b="1" dirty="0">
              <a:solidFill>
                <a:srgbClr val="92D050"/>
              </a:solidFill>
              <a:latin typeface="Avenir Book" charset="0"/>
              <a:ea typeface="Avenir Book" charset="0"/>
              <a:cs typeface="Avenir Book" charset="0"/>
            </a:endParaRPr>
          </a:p>
        </p:txBody>
      </p:sp>
      <p:sp>
        <p:nvSpPr>
          <p:cNvPr id="5" name="Content Placeholder 2"/>
          <p:cNvSpPr txBox="1">
            <a:spLocks/>
          </p:cNvSpPr>
          <p:nvPr/>
        </p:nvSpPr>
        <p:spPr>
          <a:xfrm>
            <a:off x="320633" y="1266205"/>
            <a:ext cx="11127179" cy="1222169"/>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smtClean="0">
                <a:latin typeface="Comic Sans MS" panose="030F0702030302020204" pitchFamily="66" charset="0"/>
              </a:rPr>
              <a:t>Research in car drivers shows that on average a car driver has 1.9 lags (many has 2, some has 1) </a:t>
            </a:r>
            <a:endParaRPr lang="en-US" dirty="0">
              <a:latin typeface="Comic Sans MS" panose="030F0702030302020204" pitchFamily="66" charset="0"/>
            </a:endParaRPr>
          </a:p>
        </p:txBody>
      </p:sp>
      <p:sp>
        <p:nvSpPr>
          <p:cNvPr id="6" name="Content Placeholder 2"/>
          <p:cNvSpPr txBox="1">
            <a:spLocks/>
          </p:cNvSpPr>
          <p:nvPr/>
        </p:nvSpPr>
        <p:spPr>
          <a:xfrm>
            <a:off x="93023" y="3378034"/>
            <a:ext cx="11127179" cy="1222169"/>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smtClean="0">
                <a:solidFill>
                  <a:srgbClr val="FF0000"/>
                </a:solidFill>
                <a:latin typeface="Comic Sans MS" panose="030F0702030302020204" pitchFamily="66" charset="0"/>
              </a:rPr>
              <a:t>Will you design a car for drivers having 1.9 lags?</a:t>
            </a:r>
            <a:endParaRPr lang="en-US"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2604133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You need Persona if …</a:t>
            </a:r>
            <a:endParaRPr lang="en-CA" sz="3200" b="1" dirty="0">
              <a:solidFill>
                <a:srgbClr val="92D050"/>
              </a:solidFill>
              <a:latin typeface="Avenir Book" charset="0"/>
              <a:ea typeface="Avenir Book" charset="0"/>
              <a:cs typeface="Avenir Book" charset="0"/>
            </a:endParaRPr>
          </a:p>
        </p:txBody>
      </p:sp>
      <p:sp>
        <p:nvSpPr>
          <p:cNvPr id="5" name="Content Placeholder 2"/>
          <p:cNvSpPr txBox="1">
            <a:spLocks/>
          </p:cNvSpPr>
          <p:nvPr/>
        </p:nvSpPr>
        <p:spPr>
          <a:xfrm>
            <a:off x="534389" y="951014"/>
            <a:ext cx="11127179"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Product Backlog is a long list of faceless features;</a:t>
            </a:r>
          </a:p>
          <a:p>
            <a:r>
              <a:rPr lang="en-US" dirty="0" smtClean="0"/>
              <a:t>Features are prioritized based on – “who shouts out loudest”</a:t>
            </a:r>
          </a:p>
          <a:p>
            <a:r>
              <a:rPr lang="en-US" dirty="0" smtClean="0"/>
              <a:t>Product has no real user feedback</a:t>
            </a:r>
          </a:p>
          <a:p>
            <a:r>
              <a:rPr lang="en-US" dirty="0" smtClean="0"/>
              <a:t>The term “user” means different things to different stakeholders</a:t>
            </a:r>
            <a:endParaRPr lang="en-US" dirty="0"/>
          </a:p>
        </p:txBody>
      </p:sp>
    </p:spTree>
    <p:extLst>
      <p:ext uri="{BB962C8B-B14F-4D97-AF65-F5344CB8AC3E}">
        <p14:creationId xmlns:p14="http://schemas.microsoft.com/office/powerpoint/2010/main" val="246166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07914" y="200353"/>
            <a:ext cx="11630733" cy="603980"/>
          </a:xfrm>
          <a:prstGeom prst="rect">
            <a:avLst/>
          </a:prstGeom>
          <a:noFill/>
          <a:ln>
            <a:noFill/>
          </a:ln>
        </p:spPr>
        <p:txBody>
          <a:bodyPr lIns="121897" tIns="60932" rIns="121897" bIns="60932" anchor="t" anchorCtr="0">
            <a:noAutofit/>
          </a:bodyPr>
          <a:lstStyle/>
          <a:p>
            <a:pPr>
              <a:buSzPct val="25000"/>
            </a:pPr>
            <a:r>
              <a:rPr lang="en-US" sz="3199" b="1" dirty="0">
                <a:solidFill>
                  <a:srgbClr val="92D050"/>
                </a:solidFill>
                <a:latin typeface="Avenir Book" charset="0"/>
                <a:ea typeface="Avenir Book" charset="0"/>
                <a:cs typeface="Avenir Book" charset="0"/>
              </a:rPr>
              <a:t>Product Owner</a:t>
            </a:r>
          </a:p>
        </p:txBody>
      </p:sp>
      <p:sp>
        <p:nvSpPr>
          <p:cNvPr id="379" name="Shape 379"/>
          <p:cNvSpPr txBox="1">
            <a:spLocks noGrp="1"/>
          </p:cNvSpPr>
          <p:nvPr>
            <p:ph type="sldNum" idx="12"/>
          </p:nvPr>
        </p:nvSpPr>
        <p:spPr>
          <a:xfrm>
            <a:off x="11254523" y="6340176"/>
            <a:ext cx="624383" cy="372533"/>
          </a:xfrm>
          <a:prstGeom prst="rect">
            <a:avLst/>
          </a:prstGeom>
          <a:noFill/>
          <a:ln>
            <a:noFill/>
          </a:ln>
        </p:spPr>
        <p:txBody>
          <a:bodyPr lIns="121897" tIns="60932" rIns="121897" bIns="60932" anchor="t" anchorCtr="0">
            <a:noAutofit/>
          </a:bodyPr>
          <a:lstStyle/>
          <a:p>
            <a:pPr>
              <a:buClr>
                <a:srgbClr val="3F3F3F"/>
              </a:buClr>
              <a:buSzPct val="25000"/>
            </a:pPr>
            <a:fld id="{00000000-1234-1234-1234-123412341234}" type="slidenum">
              <a:rPr lang="en-US" sz="1300">
                <a:solidFill>
                  <a:srgbClr val="3F3F3F"/>
                </a:solidFill>
                <a:latin typeface="Arial"/>
                <a:ea typeface="Arial"/>
                <a:cs typeface="Arial"/>
                <a:sym typeface="Arial"/>
              </a:rPr>
              <a:pPr>
                <a:buClr>
                  <a:srgbClr val="3F3F3F"/>
                </a:buClr>
                <a:buSzPct val="25000"/>
              </a:pPr>
              <a:t>6</a:t>
            </a:fld>
            <a:endParaRPr lang="en-US" sz="1300">
              <a:solidFill>
                <a:srgbClr val="3F3F3F"/>
              </a:solidFill>
              <a:latin typeface="Arial"/>
              <a:ea typeface="Arial"/>
              <a:cs typeface="Arial"/>
              <a:sym typeface="Arial"/>
            </a:endParaRPr>
          </a:p>
        </p:txBody>
      </p:sp>
      <p:grpSp>
        <p:nvGrpSpPr>
          <p:cNvPr id="3" name="Group 2"/>
          <p:cNvGrpSpPr/>
          <p:nvPr/>
        </p:nvGrpSpPr>
        <p:grpSpPr>
          <a:xfrm>
            <a:off x="9488078" y="163599"/>
            <a:ext cx="2390828" cy="1110192"/>
            <a:chOff x="7116058" y="122699"/>
            <a:chExt cx="1793121" cy="832644"/>
          </a:xfrm>
        </p:grpSpPr>
        <p:pic>
          <p:nvPicPr>
            <p:cNvPr id="7" name="Picture 6"/>
            <p:cNvPicPr>
              <a:picLocks noChangeAspect="1"/>
            </p:cNvPicPr>
            <p:nvPr/>
          </p:nvPicPr>
          <p:blipFill>
            <a:blip r:embed="rId3"/>
            <a:stretch>
              <a:fillRect/>
            </a:stretch>
          </p:blipFill>
          <p:spPr>
            <a:xfrm>
              <a:off x="7116058" y="122699"/>
              <a:ext cx="1793121" cy="832644"/>
            </a:xfrm>
            <a:prstGeom prst="rect">
              <a:avLst/>
            </a:prstGeom>
          </p:spPr>
        </p:pic>
        <p:sp>
          <p:nvSpPr>
            <p:cNvPr id="2" name="Rectangle 1"/>
            <p:cNvSpPr/>
            <p:nvPr/>
          </p:nvSpPr>
          <p:spPr>
            <a:xfrm>
              <a:off x="7189441" y="430752"/>
              <a:ext cx="271459" cy="162449"/>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Slide Number Placeholder 18"/>
          <p:cNvSpPr txBox="1">
            <a:spLocks/>
          </p:cNvSpPr>
          <p:nvPr/>
        </p:nvSpPr>
        <p:spPr>
          <a:xfrm>
            <a:off x="11497912" y="8475134"/>
            <a:ext cx="3657600" cy="486833"/>
          </a:xfrm>
          <a:prstGeom prst="rect">
            <a:avLst/>
          </a:prstGeom>
          <a:noFill/>
          <a:ln>
            <a:noFill/>
          </a:ln>
        </p:spPr>
        <p:txBody>
          <a:bodyPr lIns="121897" tIns="60932" rIns="121897" bIns="60932"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5D17B3FE-6885-024A-948A-BC5F1F9B326E}" type="slidenum">
              <a:rPr lang="en-US" smtClean="0">
                <a:solidFill>
                  <a:srgbClr val="002060"/>
                </a:solidFill>
              </a:rPr>
              <a:pPr/>
              <a:t>6</a:t>
            </a:fld>
            <a:endParaRPr lang="en-US" dirty="0" smtClean="0">
              <a:solidFill>
                <a:srgbClr val="002060"/>
              </a:solidFill>
            </a:endParaRPr>
          </a:p>
        </p:txBody>
      </p:sp>
      <p:sp>
        <p:nvSpPr>
          <p:cNvPr id="10" name="Arc 9"/>
          <p:cNvSpPr/>
          <p:nvPr/>
        </p:nvSpPr>
        <p:spPr>
          <a:xfrm>
            <a:off x="2558241" y="841085"/>
            <a:ext cx="5801297" cy="5010320"/>
          </a:xfrm>
          <a:prstGeom prst="arc">
            <a:avLst>
              <a:gd name="adj1" fmla="val 6468069"/>
              <a:gd name="adj2" fmla="val 5638705"/>
            </a:avLst>
          </a:prstGeom>
          <a:ln w="304800">
            <a:solidFill>
              <a:schemeClr val="accent1"/>
            </a:solidFill>
            <a:headEnd type="triangle" w="sm" len="sm"/>
            <a:tailEnd type="none"/>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en-US"/>
          </a:p>
        </p:txBody>
      </p:sp>
      <p:sp>
        <p:nvSpPr>
          <p:cNvPr id="11" name="TextBox 10"/>
          <p:cNvSpPr txBox="1"/>
          <p:nvPr/>
        </p:nvSpPr>
        <p:spPr>
          <a:xfrm>
            <a:off x="3387650" y="2073980"/>
            <a:ext cx="4135073" cy="1436291"/>
          </a:xfrm>
          <a:prstGeom prst="rect">
            <a:avLst/>
          </a:prstGeom>
          <a:solidFill>
            <a:schemeClr val="accent1">
              <a:lumMod val="20000"/>
              <a:lumOff val="80000"/>
            </a:schemeClr>
          </a:solidFill>
          <a:ln>
            <a:solidFill>
              <a:schemeClr val="accent1"/>
            </a:solidFill>
          </a:ln>
        </p:spPr>
        <p:txBody>
          <a:bodyPr wrap="square" lIns="60958" tIns="0" rIns="60958" bIns="0" rtlCol="0">
            <a:spAutoFit/>
          </a:bodyPr>
          <a:lstStyle/>
          <a:p>
            <a:pPr marL="160860" indent="-160860">
              <a:buFont typeface="Arial" panose="020B0604020202020204" pitchFamily="34" charset="0"/>
              <a:buChar char="•"/>
            </a:pPr>
            <a:r>
              <a:rPr lang="en-US" dirty="0" smtClean="0">
                <a:latin typeface="Calibri" panose="020F0502020204030204" pitchFamily="34" charset="0"/>
                <a:cs typeface="Calibri" panose="020F0502020204030204" pitchFamily="34" charset="0"/>
              </a:rPr>
              <a:t>Help </a:t>
            </a:r>
            <a:r>
              <a:rPr lang="en-US" dirty="0" err="1" smtClean="0">
                <a:latin typeface="Calibri" panose="020F0502020204030204" pitchFamily="34" charset="0"/>
                <a:cs typeface="Calibri" panose="020F0502020204030204" pitchFamily="34" charset="0"/>
              </a:rPr>
              <a:t>DevTeam</a:t>
            </a:r>
            <a:r>
              <a:rPr lang="en-US" dirty="0" smtClean="0">
                <a:latin typeface="Calibri" panose="020F0502020204030204" pitchFamily="34" charset="0"/>
                <a:cs typeface="Calibri" panose="020F0502020204030204" pitchFamily="34" charset="0"/>
              </a:rPr>
              <a:t> to provide </a:t>
            </a:r>
            <a:r>
              <a:rPr lang="en-US" dirty="0">
                <a:latin typeface="Calibri" panose="020F0502020204030204" pitchFamily="34" charset="0"/>
                <a:cs typeface="Calibri" panose="020F0502020204030204" pitchFamily="34" charset="0"/>
              </a:rPr>
              <a:t>clarification</a:t>
            </a:r>
          </a:p>
          <a:p>
            <a:pPr marL="160860" indent="-160860">
              <a:buFont typeface="Arial" panose="020B0604020202020204" pitchFamily="34" charset="0"/>
              <a:buChar char="•"/>
            </a:pPr>
            <a:r>
              <a:rPr lang="en-US" dirty="0" smtClean="0">
                <a:latin typeface="Calibri" panose="020F0502020204030204" pitchFamily="34" charset="0"/>
                <a:cs typeface="Calibri" panose="020F0502020204030204" pitchFamily="34" charset="0"/>
              </a:rPr>
              <a:t>Accept and/or reject stories</a:t>
            </a:r>
          </a:p>
          <a:p>
            <a:pPr marL="160860" indent="-160860">
              <a:buFont typeface="Arial" panose="020B0604020202020204" pitchFamily="34" charset="0"/>
              <a:buChar char="•"/>
            </a:pPr>
            <a:r>
              <a:rPr lang="en-US" dirty="0" smtClean="0">
                <a:latin typeface="Calibri" panose="020F0502020204030204" pitchFamily="34" charset="0"/>
                <a:cs typeface="Calibri" panose="020F0502020204030204" pitchFamily="34" charset="0"/>
              </a:rPr>
              <a:t>Refine PBIs </a:t>
            </a:r>
            <a:r>
              <a:rPr lang="en-US" dirty="0">
                <a:latin typeface="Calibri" panose="020F0502020204030204" pitchFamily="34" charset="0"/>
                <a:cs typeface="Calibri" panose="020F0502020204030204" pitchFamily="34" charset="0"/>
              </a:rPr>
              <a:t>for future requirements</a:t>
            </a:r>
          </a:p>
          <a:p>
            <a:pPr marL="160860" indent="-160860">
              <a:buFont typeface="Arial" panose="020B0604020202020204" pitchFamily="34" charset="0"/>
              <a:buChar char="•"/>
            </a:pPr>
            <a:r>
              <a:rPr lang="en-US" dirty="0">
                <a:latin typeface="Calibri" panose="020F0502020204030204" pitchFamily="34" charset="0"/>
                <a:cs typeface="Calibri" panose="020F0502020204030204" pitchFamily="34" charset="0"/>
              </a:rPr>
              <a:t>Conduct Product Backlog Refinement </a:t>
            </a:r>
            <a:r>
              <a:rPr lang="en-US" dirty="0" smtClean="0">
                <a:latin typeface="Calibri" panose="020F0502020204030204" pitchFamily="34" charset="0"/>
                <a:cs typeface="Calibri" panose="020F0502020204030204" pitchFamily="34" charset="0"/>
              </a:rPr>
              <a:t>sessions</a:t>
            </a:r>
          </a:p>
        </p:txBody>
      </p:sp>
      <p:cxnSp>
        <p:nvCxnSpPr>
          <p:cNvPr id="12" name="Straight Connector 11"/>
          <p:cNvCxnSpPr/>
          <p:nvPr/>
        </p:nvCxnSpPr>
        <p:spPr>
          <a:xfrm>
            <a:off x="1262284" y="5951220"/>
            <a:ext cx="3539619" cy="0"/>
          </a:xfrm>
          <a:prstGeom prst="line">
            <a:avLst/>
          </a:prstGeom>
          <a:ln w="304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5265469" y="5928633"/>
            <a:ext cx="5837329" cy="22587"/>
          </a:xfrm>
          <a:prstGeom prst="line">
            <a:avLst/>
          </a:prstGeom>
          <a:ln w="304800">
            <a:solidFill>
              <a:schemeClr val="accent1"/>
            </a:solidFill>
            <a:tailEnd type="triangle" w="sm" len="sm"/>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53855" y="5224206"/>
            <a:ext cx="2243888" cy="451405"/>
          </a:xfrm>
          <a:prstGeom prst="rect">
            <a:avLst/>
          </a:prstGeom>
          <a:solidFill>
            <a:schemeClr val="accent1"/>
          </a:solidFill>
        </p:spPr>
        <p:txBody>
          <a:bodyPr wrap="square" lIns="121917" tIns="60958" rIns="121917" bIns="60958" rtlCol="0">
            <a:spAutoFit/>
          </a:bodyPr>
          <a:lstStyle/>
          <a:p>
            <a:r>
              <a:rPr lang="en-US" sz="2100" b="1" dirty="0">
                <a:solidFill>
                  <a:schemeClr val="bg1"/>
                </a:solidFill>
                <a:latin typeface="Calibri" panose="020F0502020204030204" pitchFamily="34" charset="0"/>
                <a:cs typeface="Calibri" panose="020F0502020204030204" pitchFamily="34" charset="0"/>
              </a:rPr>
              <a:t>Sprint Planning</a:t>
            </a:r>
          </a:p>
        </p:txBody>
      </p:sp>
      <p:sp>
        <p:nvSpPr>
          <p:cNvPr id="15" name="TextBox 14"/>
          <p:cNvSpPr txBox="1"/>
          <p:nvPr/>
        </p:nvSpPr>
        <p:spPr>
          <a:xfrm>
            <a:off x="2721073" y="597007"/>
            <a:ext cx="1333152" cy="451405"/>
          </a:xfrm>
          <a:prstGeom prst="rect">
            <a:avLst/>
          </a:prstGeom>
          <a:solidFill>
            <a:schemeClr val="accent1"/>
          </a:solidFill>
        </p:spPr>
        <p:txBody>
          <a:bodyPr wrap="square" lIns="121917" tIns="60958" rIns="121917" bIns="60958" rtlCol="0">
            <a:spAutoFit/>
          </a:bodyPr>
          <a:lstStyle/>
          <a:p>
            <a:r>
              <a:rPr lang="en-US" sz="2100" b="1" dirty="0">
                <a:solidFill>
                  <a:schemeClr val="bg1"/>
                </a:solidFill>
                <a:latin typeface="Calibri" panose="020F0502020204030204" pitchFamily="34" charset="0"/>
                <a:cs typeface="Calibri" panose="020F0502020204030204" pitchFamily="34" charset="0"/>
              </a:rPr>
              <a:t>Stand Up</a:t>
            </a:r>
            <a:endParaRPr lang="en-US" sz="2100" b="1" dirty="0">
              <a:solidFill>
                <a:schemeClr val="bg1"/>
              </a:solidFill>
              <a:latin typeface="Calibri" panose="020F0502020204030204" pitchFamily="34" charset="0"/>
              <a:cs typeface="Calibri" panose="020F0502020204030204" pitchFamily="34" charset="0"/>
            </a:endParaRPr>
          </a:p>
        </p:txBody>
      </p:sp>
      <p:sp>
        <p:nvSpPr>
          <p:cNvPr id="16" name="TextBox 15"/>
          <p:cNvSpPr txBox="1"/>
          <p:nvPr/>
        </p:nvSpPr>
        <p:spPr>
          <a:xfrm>
            <a:off x="7894604" y="5070202"/>
            <a:ext cx="1932944" cy="451405"/>
          </a:xfrm>
          <a:prstGeom prst="rect">
            <a:avLst/>
          </a:prstGeom>
          <a:solidFill>
            <a:schemeClr val="accent1"/>
          </a:solidFill>
        </p:spPr>
        <p:txBody>
          <a:bodyPr wrap="square" lIns="121917" tIns="60958" rIns="121917" bIns="60958" rtlCol="0">
            <a:spAutoFit/>
          </a:bodyPr>
          <a:lstStyle/>
          <a:p>
            <a:r>
              <a:rPr lang="en-US" sz="2100" b="1" dirty="0">
                <a:solidFill>
                  <a:schemeClr val="bg1"/>
                </a:solidFill>
                <a:latin typeface="Calibri" panose="020F0502020204030204" pitchFamily="34" charset="0"/>
                <a:cs typeface="Calibri" panose="020F0502020204030204" pitchFamily="34" charset="0"/>
              </a:rPr>
              <a:t>Sprint </a:t>
            </a:r>
            <a:r>
              <a:rPr lang="en-US" sz="2100" b="1" dirty="0">
                <a:solidFill>
                  <a:schemeClr val="bg1"/>
                </a:solidFill>
                <a:latin typeface="Calibri" panose="020F0502020204030204" pitchFamily="34" charset="0"/>
                <a:cs typeface="Calibri" panose="020F0502020204030204" pitchFamily="34" charset="0"/>
              </a:rPr>
              <a:t>Review</a:t>
            </a:r>
            <a:endParaRPr lang="en-US" sz="2100" b="1" dirty="0">
              <a:solidFill>
                <a:schemeClr val="bg1"/>
              </a:solidFill>
              <a:latin typeface="Calibri" panose="020F0502020204030204" pitchFamily="34" charset="0"/>
              <a:cs typeface="Calibri" panose="020F0502020204030204" pitchFamily="34" charset="0"/>
            </a:endParaRPr>
          </a:p>
        </p:txBody>
      </p:sp>
      <p:sp>
        <p:nvSpPr>
          <p:cNvPr id="17" name="TextBox 16"/>
          <p:cNvSpPr txBox="1"/>
          <p:nvPr/>
        </p:nvSpPr>
        <p:spPr>
          <a:xfrm>
            <a:off x="9914883" y="5048364"/>
            <a:ext cx="2000109" cy="451405"/>
          </a:xfrm>
          <a:prstGeom prst="rect">
            <a:avLst/>
          </a:prstGeom>
          <a:solidFill>
            <a:schemeClr val="accent1"/>
          </a:solidFill>
        </p:spPr>
        <p:txBody>
          <a:bodyPr wrap="square" lIns="121917" tIns="60958" rIns="121917" bIns="60958" rtlCol="0">
            <a:spAutoFit/>
          </a:bodyPr>
          <a:lstStyle/>
          <a:p>
            <a:r>
              <a:rPr lang="en-US" sz="2100" b="1" dirty="0">
                <a:solidFill>
                  <a:schemeClr val="bg1"/>
                </a:solidFill>
                <a:latin typeface="Calibri" panose="020F0502020204030204" pitchFamily="34" charset="0"/>
                <a:cs typeface="Calibri" panose="020F0502020204030204" pitchFamily="34" charset="0"/>
              </a:rPr>
              <a:t>Retrospective</a:t>
            </a:r>
            <a:endParaRPr lang="en-US" sz="2100" b="1" dirty="0">
              <a:solidFill>
                <a:schemeClr val="bg1"/>
              </a:solidFill>
              <a:latin typeface="Calibri" panose="020F0502020204030204" pitchFamily="34" charset="0"/>
              <a:cs typeface="Calibri" panose="020F0502020204030204" pitchFamily="34" charset="0"/>
            </a:endParaRPr>
          </a:p>
        </p:txBody>
      </p:sp>
      <p:sp>
        <p:nvSpPr>
          <p:cNvPr id="18" name="TextBox 17"/>
          <p:cNvSpPr txBox="1"/>
          <p:nvPr/>
        </p:nvSpPr>
        <p:spPr>
          <a:xfrm>
            <a:off x="4422450" y="1338075"/>
            <a:ext cx="2072876" cy="451405"/>
          </a:xfrm>
          <a:prstGeom prst="rect">
            <a:avLst/>
          </a:prstGeom>
          <a:solidFill>
            <a:schemeClr val="accent1"/>
          </a:solidFill>
        </p:spPr>
        <p:txBody>
          <a:bodyPr wrap="square" lIns="121917" tIns="60958" rIns="121917" bIns="60958" rtlCol="0">
            <a:spAutoFit/>
          </a:bodyPr>
          <a:lstStyle/>
          <a:p>
            <a:r>
              <a:rPr lang="en-US" sz="2100" b="1" dirty="0">
                <a:solidFill>
                  <a:schemeClr val="bg1"/>
                </a:solidFill>
                <a:latin typeface="Calibri" panose="020F0502020204030204" pitchFamily="34" charset="0"/>
                <a:cs typeface="Calibri" panose="020F0502020204030204" pitchFamily="34" charset="0"/>
              </a:rPr>
              <a:t>During Sprint</a:t>
            </a:r>
            <a:endParaRPr lang="en-US" sz="2100" b="1" dirty="0">
              <a:solidFill>
                <a:schemeClr val="bg1"/>
              </a:solidFill>
              <a:latin typeface="Calibri" panose="020F0502020204030204" pitchFamily="34" charset="0"/>
              <a:cs typeface="Calibri" panose="020F0502020204030204" pitchFamily="34" charset="0"/>
            </a:endParaRPr>
          </a:p>
        </p:txBody>
      </p:sp>
      <p:sp>
        <p:nvSpPr>
          <p:cNvPr id="19" name="TextBox 18"/>
          <p:cNvSpPr txBox="1"/>
          <p:nvPr/>
        </p:nvSpPr>
        <p:spPr>
          <a:xfrm>
            <a:off x="1429701" y="1128827"/>
            <a:ext cx="2024300" cy="284500"/>
          </a:xfrm>
          <a:prstGeom prst="rect">
            <a:avLst/>
          </a:prstGeom>
          <a:solidFill>
            <a:schemeClr val="accent1">
              <a:lumMod val="20000"/>
              <a:lumOff val="80000"/>
            </a:schemeClr>
          </a:solidFill>
          <a:ln>
            <a:solidFill>
              <a:schemeClr val="accent1"/>
            </a:solidFill>
          </a:ln>
        </p:spPr>
        <p:txBody>
          <a:bodyPr wrap="square" lIns="60958" tIns="0" rIns="60958" bIns="0" rtlCol="0">
            <a:spAutoFit/>
          </a:bodyPr>
          <a:lstStyle/>
          <a:p>
            <a:pPr marL="160860" indent="-160860">
              <a:buFont typeface="Arial" panose="020B0604020202020204" pitchFamily="34" charset="0"/>
              <a:buChar char="•"/>
            </a:pPr>
            <a:r>
              <a:rPr lang="en-US" dirty="0" smtClean="0">
                <a:latin typeface="Calibri" panose="020F0502020204030204" pitchFamily="34" charset="0"/>
                <a:cs typeface="Calibri" panose="020F0502020204030204" pitchFamily="34" charset="0"/>
              </a:rPr>
              <a:t>Attend Stand Up</a:t>
            </a:r>
          </a:p>
        </p:txBody>
      </p:sp>
      <p:sp>
        <p:nvSpPr>
          <p:cNvPr id="20" name="TextBox 19"/>
          <p:cNvSpPr txBox="1"/>
          <p:nvPr/>
        </p:nvSpPr>
        <p:spPr>
          <a:xfrm>
            <a:off x="129247" y="3389842"/>
            <a:ext cx="2421588" cy="1723549"/>
          </a:xfrm>
          <a:prstGeom prst="rect">
            <a:avLst/>
          </a:prstGeom>
          <a:solidFill>
            <a:schemeClr val="accent1">
              <a:lumMod val="20000"/>
              <a:lumOff val="80000"/>
            </a:schemeClr>
          </a:solidFill>
          <a:ln>
            <a:solidFill>
              <a:schemeClr val="accent1"/>
            </a:solidFill>
          </a:ln>
        </p:spPr>
        <p:txBody>
          <a:bodyPr wrap="square" lIns="60958" tIns="0" rIns="60958" bIns="0" rtlCol="0">
            <a:spAutoFit/>
          </a:bodyPr>
          <a:lstStyle/>
          <a:p>
            <a:pPr marL="160860" indent="-160860">
              <a:buFont typeface="Arial" panose="020B0604020202020204" pitchFamily="34" charset="0"/>
              <a:buChar char="•"/>
            </a:pPr>
            <a:r>
              <a:rPr lang="en-US" dirty="0" smtClean="0">
                <a:latin typeface="Calibri" panose="020F0502020204030204" pitchFamily="34" charset="0"/>
                <a:cs typeface="Calibri" panose="020F0502020204030204" pitchFamily="34" charset="0"/>
              </a:rPr>
              <a:t>Talk about offered stories</a:t>
            </a:r>
            <a:endParaRPr lang="en-US" dirty="0">
              <a:latin typeface="Calibri" panose="020F0502020204030204" pitchFamily="34" charset="0"/>
              <a:cs typeface="Calibri" panose="020F0502020204030204" pitchFamily="34" charset="0"/>
            </a:endParaRPr>
          </a:p>
          <a:p>
            <a:pPr marL="160860" indent="-160860">
              <a:buFont typeface="Arial" panose="020B0604020202020204" pitchFamily="34" charset="0"/>
              <a:buChar char="•"/>
            </a:pPr>
            <a:r>
              <a:rPr lang="en-US" dirty="0" smtClean="0">
                <a:latin typeface="Calibri" panose="020F0502020204030204" pitchFamily="34" charset="0"/>
                <a:cs typeface="Calibri" panose="020F0502020204030204" pitchFamily="34" charset="0"/>
              </a:rPr>
              <a:t>Ensure </a:t>
            </a:r>
            <a:r>
              <a:rPr lang="en-US" dirty="0">
                <a:latin typeface="Calibri" panose="020F0502020204030204" pitchFamily="34" charset="0"/>
                <a:cs typeface="Calibri" panose="020F0502020204030204" pitchFamily="34" charset="0"/>
              </a:rPr>
              <a:t>team provides sprint commitment at the end of Sprint Planning session</a:t>
            </a:r>
          </a:p>
        </p:txBody>
      </p:sp>
      <p:sp>
        <p:nvSpPr>
          <p:cNvPr id="21" name="TextBox 20"/>
          <p:cNvSpPr txBox="1"/>
          <p:nvPr/>
        </p:nvSpPr>
        <p:spPr>
          <a:xfrm>
            <a:off x="7685622" y="3205948"/>
            <a:ext cx="2141927" cy="1723549"/>
          </a:xfrm>
          <a:prstGeom prst="rect">
            <a:avLst/>
          </a:prstGeom>
          <a:solidFill>
            <a:schemeClr val="accent1">
              <a:lumMod val="20000"/>
              <a:lumOff val="80000"/>
            </a:schemeClr>
          </a:solidFill>
          <a:ln>
            <a:solidFill>
              <a:schemeClr val="accent1"/>
            </a:solidFill>
          </a:ln>
        </p:spPr>
        <p:txBody>
          <a:bodyPr wrap="square" lIns="60958" tIns="0" rIns="60958" bIns="0" rtlCol="0">
            <a:spAutoFit/>
          </a:bodyPr>
          <a:lstStyle/>
          <a:p>
            <a:pPr marL="160860" indent="-160860">
              <a:buFont typeface="Arial" panose="020B0604020202020204" pitchFamily="34" charset="0"/>
              <a:buChar char="•"/>
            </a:pPr>
            <a:r>
              <a:rPr lang="en-US" dirty="0" smtClean="0">
                <a:latin typeface="Calibri" panose="020F0502020204030204" pitchFamily="34" charset="0"/>
                <a:cs typeface="Calibri" panose="020F0502020204030204" pitchFamily="34" charset="0"/>
              </a:rPr>
              <a:t>Collect feedback from stakeholders</a:t>
            </a:r>
          </a:p>
          <a:p>
            <a:pPr marL="160860" indent="-160860">
              <a:buFont typeface="Arial" panose="020B0604020202020204" pitchFamily="34" charset="0"/>
              <a:buChar char="•"/>
            </a:pPr>
            <a:r>
              <a:rPr lang="en-US" dirty="0" smtClean="0">
                <a:latin typeface="Calibri" panose="020F0502020204030204" pitchFamily="34" charset="0"/>
                <a:cs typeface="Calibri" panose="020F0502020204030204" pitchFamily="34" charset="0"/>
              </a:rPr>
              <a:t>Demonstrate Product Increment</a:t>
            </a:r>
            <a:endParaRPr lang="en-US" dirty="0">
              <a:latin typeface="Calibri" panose="020F0502020204030204" pitchFamily="34" charset="0"/>
              <a:cs typeface="Calibri" panose="020F0502020204030204" pitchFamily="34" charset="0"/>
            </a:endParaRPr>
          </a:p>
          <a:p>
            <a:pPr marL="160860" indent="-160860">
              <a:buFont typeface="Arial" panose="020B0604020202020204" pitchFamily="34" charset="0"/>
              <a:buChar char="•"/>
            </a:pPr>
            <a:r>
              <a:rPr lang="en-US" dirty="0" smtClean="0">
                <a:latin typeface="Calibri" panose="020F0502020204030204" pitchFamily="34" charset="0"/>
                <a:cs typeface="Calibri" panose="020F0502020204030204" pitchFamily="34" charset="0"/>
              </a:rPr>
              <a:t>Reviews </a:t>
            </a:r>
            <a:r>
              <a:rPr lang="en-US" dirty="0">
                <a:latin typeface="Calibri" panose="020F0502020204030204" pitchFamily="34" charset="0"/>
                <a:cs typeface="Calibri" panose="020F0502020204030204" pitchFamily="34" charset="0"/>
              </a:rPr>
              <a:t>release progress</a:t>
            </a:r>
          </a:p>
        </p:txBody>
      </p:sp>
      <p:sp>
        <p:nvSpPr>
          <p:cNvPr id="22" name="TextBox 21"/>
          <p:cNvSpPr txBox="1"/>
          <p:nvPr/>
        </p:nvSpPr>
        <p:spPr>
          <a:xfrm>
            <a:off x="9925137" y="4370258"/>
            <a:ext cx="2141927" cy="574516"/>
          </a:xfrm>
          <a:prstGeom prst="rect">
            <a:avLst/>
          </a:prstGeom>
          <a:solidFill>
            <a:schemeClr val="accent1">
              <a:lumMod val="20000"/>
              <a:lumOff val="80000"/>
            </a:schemeClr>
          </a:solidFill>
          <a:ln>
            <a:solidFill>
              <a:schemeClr val="accent1"/>
            </a:solidFill>
          </a:ln>
        </p:spPr>
        <p:txBody>
          <a:bodyPr wrap="square" lIns="60958" tIns="0" rIns="60958" bIns="0" rtlCol="0">
            <a:spAutoFit/>
          </a:bodyPr>
          <a:lstStyle/>
          <a:p>
            <a:pPr marL="160860" indent="-160860">
              <a:buFont typeface="Arial" panose="020B0604020202020204" pitchFamily="34" charset="0"/>
              <a:buChar char="•"/>
            </a:pPr>
            <a:r>
              <a:rPr lang="en-US" dirty="0" smtClean="0">
                <a:latin typeface="Calibri" panose="020F0502020204030204" pitchFamily="34" charset="0"/>
                <a:cs typeface="Calibri" panose="020F0502020204030204" pitchFamily="34" charset="0"/>
              </a:rPr>
              <a:t>Participate in Retrospective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769872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Persona</a:t>
            </a:r>
            <a:endParaRPr lang="en-CA" sz="3200" b="1" dirty="0">
              <a:solidFill>
                <a:srgbClr val="92D050"/>
              </a:solidFill>
              <a:latin typeface="Avenir Book" charset="0"/>
              <a:ea typeface="Avenir Book" charset="0"/>
              <a:cs typeface="Avenir Book" charset="0"/>
            </a:endParaRPr>
          </a:p>
        </p:txBody>
      </p:sp>
      <p:sp>
        <p:nvSpPr>
          <p:cNvPr id="5" name="Content Placeholder 2"/>
          <p:cNvSpPr txBox="1">
            <a:spLocks/>
          </p:cNvSpPr>
          <p:nvPr/>
        </p:nvSpPr>
        <p:spPr>
          <a:xfrm>
            <a:off x="463125" y="1509154"/>
            <a:ext cx="11127179"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dirty="0" smtClean="0"/>
              <a:t>Persona is a archetype that describes in a realistic fashion key attributes, behaviors, and attitudes of user base</a:t>
            </a:r>
            <a:endParaRPr lang="en-US" sz="6000" dirty="0"/>
          </a:p>
        </p:txBody>
      </p:sp>
    </p:spTree>
    <p:extLst>
      <p:ext uri="{BB962C8B-B14F-4D97-AF65-F5344CB8AC3E}">
        <p14:creationId xmlns:p14="http://schemas.microsoft.com/office/powerpoint/2010/main" val="2276174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225" y="585788"/>
            <a:ext cx="8591550" cy="568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Persona template</a:t>
            </a:r>
            <a:endParaRPr lang="en-CA" sz="3200" b="1" dirty="0">
              <a:solidFill>
                <a:srgbClr val="92D050"/>
              </a:solidFill>
              <a:latin typeface="Avenir Book" charset="0"/>
              <a:ea typeface="Avenir Book" charset="0"/>
              <a:cs typeface="Avenir Book" charset="0"/>
            </a:endParaRPr>
          </a:p>
        </p:txBody>
      </p:sp>
    </p:spTree>
    <p:extLst>
      <p:ext uri="{BB962C8B-B14F-4D97-AF65-F5344CB8AC3E}">
        <p14:creationId xmlns:p14="http://schemas.microsoft.com/office/powerpoint/2010/main" val="2072664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773" y="735750"/>
            <a:ext cx="8126000" cy="5501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Persona example</a:t>
            </a:r>
            <a:endParaRPr lang="en-CA" sz="3200" b="1" dirty="0">
              <a:solidFill>
                <a:srgbClr val="92D050"/>
              </a:solidFill>
              <a:latin typeface="Avenir Book" charset="0"/>
              <a:ea typeface="Avenir Book" charset="0"/>
              <a:cs typeface="Avenir Book" charset="0"/>
            </a:endParaRPr>
          </a:p>
        </p:txBody>
      </p:sp>
    </p:spTree>
    <p:extLst>
      <p:ext uri="{BB962C8B-B14F-4D97-AF65-F5344CB8AC3E}">
        <p14:creationId xmlns:p14="http://schemas.microsoft.com/office/powerpoint/2010/main" val="3154353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Common Persona mistakes</a:t>
            </a:r>
            <a:endParaRPr lang="en-CA" sz="3200" b="1" dirty="0">
              <a:solidFill>
                <a:srgbClr val="92D050"/>
              </a:solidFill>
              <a:latin typeface="Avenir Book" charset="0"/>
              <a:ea typeface="Avenir Book" charset="0"/>
              <a:cs typeface="Avenir Book" charset="0"/>
            </a:endParaRPr>
          </a:p>
        </p:txBody>
      </p:sp>
      <p:sp>
        <p:nvSpPr>
          <p:cNvPr id="5" name="Content Placeholder 2"/>
          <p:cNvSpPr txBox="1">
            <a:spLocks/>
          </p:cNvSpPr>
          <p:nvPr/>
        </p:nvSpPr>
        <p:spPr>
          <a:xfrm>
            <a:off x="534389" y="951014"/>
            <a:ext cx="11127179" cy="3516818"/>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 generic Persona</a:t>
            </a:r>
          </a:p>
          <a:p>
            <a:pPr lvl="1"/>
            <a:r>
              <a:rPr lang="en-US" dirty="0" smtClean="0"/>
              <a:t>Traits common to most of the users</a:t>
            </a:r>
          </a:p>
          <a:p>
            <a:pPr lvl="1"/>
            <a:r>
              <a:rPr lang="en-US" dirty="0" smtClean="0"/>
              <a:t>Trying to be everything for everyone</a:t>
            </a:r>
          </a:p>
          <a:p>
            <a:r>
              <a:rPr lang="en-US" dirty="0" smtClean="0"/>
              <a:t>Personas that separate</a:t>
            </a:r>
          </a:p>
          <a:p>
            <a:pPr lvl="1"/>
            <a:r>
              <a:rPr lang="en-US" dirty="0" smtClean="0"/>
              <a:t>Real user ignored in favor of Persona</a:t>
            </a:r>
          </a:p>
          <a:p>
            <a:r>
              <a:rPr lang="en-US" dirty="0" smtClean="0"/>
              <a:t>The representative Persona</a:t>
            </a:r>
          </a:p>
          <a:p>
            <a:pPr lvl="1"/>
            <a:r>
              <a:rPr lang="en-US" dirty="0" smtClean="0"/>
              <a:t>Not an accurate representation of users</a:t>
            </a:r>
          </a:p>
          <a:p>
            <a:pPr lvl="1"/>
            <a:r>
              <a:rPr lang="en-US" dirty="0" smtClean="0"/>
              <a:t>Insufficient market and demographic research performed</a:t>
            </a:r>
          </a:p>
          <a:p>
            <a:r>
              <a:rPr lang="en-US" dirty="0" smtClean="0"/>
              <a:t>Extreme Persona</a:t>
            </a:r>
          </a:p>
          <a:p>
            <a:pPr lvl="1"/>
            <a:r>
              <a:rPr lang="en-US" dirty="0" smtClean="0"/>
              <a:t>Persona laying on the edge of your user base</a:t>
            </a:r>
            <a:endParaRPr lang="en-US" dirty="0"/>
          </a:p>
        </p:txBody>
      </p:sp>
      <p:pic>
        <p:nvPicPr>
          <p:cNvPr id="40964" name="Picture 4" descr="Dalai Lama By Berge | Religion Cartoon | TOONPOO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4921" y="4559877"/>
            <a:ext cx="1426565" cy="2003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166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0388" y="772695"/>
            <a:ext cx="7067550" cy="530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3"/>
          <p:cNvSpPr txBox="1">
            <a:spLocks/>
          </p:cNvSpPr>
          <p:nvPr/>
        </p:nvSpPr>
        <p:spPr>
          <a:xfrm>
            <a:off x="307975" y="2178499"/>
            <a:ext cx="4764962" cy="1780276"/>
          </a:xfrm>
          <a:prstGeom prst="rect">
            <a:avLst/>
          </a:prstGeom>
          <a:noFill/>
          <a:ln>
            <a:noFill/>
          </a:ln>
        </p:spPr>
        <p:txBody>
          <a:bodyPr vert="horz" lIns="45713" tIns="45713" rIns="45713" bIns="45713"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17">
              <a:lnSpc>
                <a:spcPct val="80000"/>
              </a:lnSpc>
              <a:spcBef>
                <a:spcPts val="0"/>
              </a:spcBef>
              <a:buClr>
                <a:srgbClr val="0070C0"/>
              </a:buClr>
            </a:pPr>
            <a:r>
              <a:rPr lang="en-US" b="1" dirty="0" smtClean="0">
                <a:solidFill>
                  <a:srgbClr val="92D050"/>
                </a:solidFill>
                <a:latin typeface="Avenir Book" charset="0"/>
                <a:ea typeface="Avenir Book" charset="0"/>
                <a:cs typeface="Avenir Book" charset="0"/>
              </a:rPr>
              <a:t>Product Backlog Prioritization</a:t>
            </a:r>
            <a:endParaRPr lang="en-US" b="1" dirty="0" smtClean="0">
              <a:solidFill>
                <a:srgbClr val="92D050"/>
              </a:solidFill>
              <a:latin typeface="Avenir Book" charset="0"/>
              <a:ea typeface="Avenir Book" charset="0"/>
              <a:cs typeface="Avenir Book" charset="0"/>
            </a:endParaRPr>
          </a:p>
        </p:txBody>
      </p:sp>
      <p:sp>
        <p:nvSpPr>
          <p:cNvPr id="2" name="AutoShape 2" descr="Creating Personas for Design and Product Team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417451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51240" y="5619408"/>
            <a:ext cx="800099" cy="523220"/>
          </a:xfrm>
          <a:prstGeom prst="rect">
            <a:avLst/>
          </a:prstGeom>
          <a:noFill/>
        </p:spPr>
        <p:txBody>
          <a:bodyPr wrap="square" rtlCol="0">
            <a:spAutoFit/>
          </a:bodyPr>
          <a:lstStyle/>
          <a:p>
            <a:r>
              <a:rPr lang="en-US" sz="1400" dirty="0">
                <a:cs typeface="Arial" pitchFamily="34" charset="0"/>
              </a:rPr>
              <a:t>Low priority</a:t>
            </a:r>
          </a:p>
        </p:txBody>
      </p:sp>
      <p:sp>
        <p:nvSpPr>
          <p:cNvPr id="5" name="TextBox 4"/>
          <p:cNvSpPr txBox="1"/>
          <p:nvPr/>
        </p:nvSpPr>
        <p:spPr>
          <a:xfrm>
            <a:off x="568476" y="1369686"/>
            <a:ext cx="10503535" cy="2115667"/>
          </a:xfrm>
          <a:prstGeom prst="rect">
            <a:avLst/>
          </a:prstGeom>
          <a:noFill/>
          <a:ln w="9525">
            <a:noFill/>
            <a:miter lim="800000"/>
            <a:headEnd/>
            <a:tailEnd/>
          </a:ln>
        </p:spPr>
        <p:txBody>
          <a:bodyPr vert="horz" wrap="square" lIns="68580" tIns="34291" rIns="68580" bIns="34291" numCol="1" anchor="t" anchorCtr="0" compatLnSpc="1">
            <a:prstTxWarp prst="textNoShape">
              <a:avLst/>
            </a:prstTxWarp>
          </a:bodyPr>
          <a:lstStyle>
            <a:lvl1pPr indent="0" fontAlgn="base">
              <a:spcBef>
                <a:spcPct val="0"/>
              </a:spcBef>
              <a:spcAft>
                <a:spcPts val="600"/>
              </a:spcAft>
              <a:buClr>
                <a:schemeClr val="tx1"/>
              </a:buClr>
              <a:buSzPct val="100000"/>
              <a:buFont typeface="Arial" pitchFamily="34" charset="0"/>
              <a:buNone/>
              <a:defRPr lang="en-US" sz="1200" b="1">
                <a:solidFill>
                  <a:schemeClr val="tx2"/>
                </a:solidFill>
                <a:latin typeface="Arial" panose="020B0604020202020204" pitchFamily="34" charset="0"/>
                <a:cs typeface="Arial" panose="020B0604020202020204" pitchFamily="34" charset="0"/>
              </a:defRPr>
            </a:lvl1pPr>
            <a:lvl2pPr marL="625475" lvl="1" indent="-168275" fontAlgn="base">
              <a:spcBef>
                <a:spcPct val="0"/>
              </a:spcBef>
              <a:spcAft>
                <a:spcPts val="600"/>
              </a:spcAft>
              <a:buClr>
                <a:schemeClr val="tx1"/>
              </a:buClr>
              <a:buSzPct val="100000"/>
              <a:buFont typeface="Arial" charset="0"/>
              <a:buChar char="•"/>
              <a:defRPr lang="en-US" sz="1200">
                <a:solidFill>
                  <a:schemeClr val="tx2"/>
                </a:solidFill>
                <a:latin typeface="Arial" panose="020B0604020202020204" pitchFamily="34" charset="0"/>
                <a:cs typeface="Arial" panose="020B0604020202020204" pitchFamily="34" charset="0"/>
              </a:defRPr>
            </a:lvl2pPr>
            <a:lvl3pPr marL="1076325" indent="-161925" fontAlgn="base">
              <a:spcBef>
                <a:spcPct val="0"/>
              </a:spcBef>
              <a:spcAft>
                <a:spcPts val="600"/>
              </a:spcAft>
              <a:buClr>
                <a:schemeClr val="tx1"/>
              </a:buClr>
              <a:buSzPct val="100000"/>
              <a:buFont typeface="Arial" pitchFamily="34" charset="0"/>
              <a:buChar char="•"/>
              <a:defRPr lang="en-US" sz="1600">
                <a:solidFill>
                  <a:schemeClr val="tx2"/>
                </a:solidFill>
              </a:defRPr>
            </a:lvl3pPr>
            <a:lvl4pPr marL="1525588" indent="-153988" fontAlgn="base">
              <a:spcBef>
                <a:spcPct val="0"/>
              </a:spcBef>
              <a:spcAft>
                <a:spcPts val="600"/>
              </a:spcAft>
              <a:buClr>
                <a:schemeClr val="tx1"/>
              </a:buClr>
              <a:buSzPct val="100000"/>
              <a:buFont typeface="Arial" pitchFamily="34" charset="0"/>
              <a:buChar char="•"/>
              <a:defRPr lang="en-US" sz="1600">
                <a:solidFill>
                  <a:schemeClr val="tx2"/>
                </a:solidFill>
              </a:defRPr>
            </a:lvl4pPr>
            <a:lvl5pPr marL="1976438" indent="-147638" fontAlgn="base">
              <a:spcBef>
                <a:spcPct val="0"/>
              </a:spcBef>
              <a:spcAft>
                <a:spcPts val="600"/>
              </a:spcAft>
              <a:buClr>
                <a:schemeClr val="tx1"/>
              </a:buClr>
              <a:buSzPct val="100000"/>
              <a:buFont typeface="Arial" pitchFamily="34" charset="0"/>
              <a:buChar char="•"/>
              <a:defRPr lang="en-GB" sz="1600">
                <a:solidFill>
                  <a:schemeClr val="tx2"/>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nSpc>
                <a:spcPct val="90000"/>
              </a:lnSpc>
              <a:spcBef>
                <a:spcPts val="1000"/>
              </a:spcBef>
              <a:spcAft>
                <a:spcPts val="338"/>
              </a:spcAft>
              <a:buClr>
                <a:srgbClr val="E31B23"/>
              </a:buClr>
            </a:pPr>
            <a:r>
              <a:rPr lang="en-US" sz="1600" b="0" dirty="0">
                <a:solidFill>
                  <a:schemeClr val="tx1"/>
                </a:solidFill>
                <a:latin typeface="+mn-lt"/>
                <a:cs typeface="Arial"/>
              </a:rPr>
              <a:t>A </a:t>
            </a:r>
            <a:r>
              <a:rPr lang="en-US" sz="1600" dirty="0" smtClean="0">
                <a:solidFill>
                  <a:schemeClr val="tx1"/>
                </a:solidFill>
                <a:latin typeface="+mn-lt"/>
                <a:cs typeface="Arial"/>
              </a:rPr>
              <a:t>Product Backlog </a:t>
            </a:r>
            <a:r>
              <a:rPr lang="en-US" sz="1600" b="0" dirty="0">
                <a:solidFill>
                  <a:schemeClr val="tx1"/>
                </a:solidFill>
                <a:latin typeface="+mn-lt"/>
                <a:cs typeface="Arial"/>
              </a:rPr>
              <a:t>is simply a prioritized list of all work items, classified as  </a:t>
            </a:r>
          </a:p>
          <a:p>
            <a:pPr marL="696918" lvl="1" indent="-214307">
              <a:lnSpc>
                <a:spcPct val="90000"/>
              </a:lnSpc>
              <a:spcBef>
                <a:spcPts val="1000"/>
              </a:spcBef>
              <a:spcAft>
                <a:spcPts val="338"/>
              </a:spcAft>
              <a:buClr>
                <a:srgbClr val="E31B23"/>
              </a:buClr>
              <a:buFont typeface="Arial" panose="020B0604020202020204" pitchFamily="34" charset="0"/>
              <a:buChar char="•"/>
            </a:pPr>
            <a:r>
              <a:rPr lang="en-US" sz="1600" b="1" dirty="0" smtClean="0">
                <a:solidFill>
                  <a:schemeClr val="tx1"/>
                </a:solidFill>
                <a:latin typeface="+mn-lt"/>
                <a:cs typeface="Arial"/>
              </a:rPr>
              <a:t>Epics/ Features / User Stories</a:t>
            </a:r>
            <a:r>
              <a:rPr lang="en-US" sz="1600" b="0" dirty="0" smtClean="0">
                <a:solidFill>
                  <a:schemeClr val="tx1"/>
                </a:solidFill>
                <a:latin typeface="+mn-lt"/>
                <a:cs typeface="Arial"/>
              </a:rPr>
              <a:t> </a:t>
            </a:r>
            <a:r>
              <a:rPr lang="en-US" sz="1600" b="0" dirty="0">
                <a:solidFill>
                  <a:schemeClr val="tx1"/>
                </a:solidFill>
                <a:latin typeface="+mn-lt"/>
                <a:cs typeface="Arial"/>
              </a:rPr>
              <a:t>- Prioritized list of project requirements </a:t>
            </a:r>
            <a:r>
              <a:rPr lang="en-US" sz="1600" b="0" dirty="0" smtClean="0">
                <a:solidFill>
                  <a:schemeClr val="tx1"/>
                </a:solidFill>
                <a:latin typeface="+mn-lt"/>
                <a:cs typeface="Arial"/>
              </a:rPr>
              <a:t>and enhancements with </a:t>
            </a:r>
            <a:r>
              <a:rPr lang="en-US" sz="1600" b="0" dirty="0">
                <a:solidFill>
                  <a:schemeClr val="tx1"/>
                </a:solidFill>
                <a:latin typeface="+mn-lt"/>
                <a:cs typeface="Arial"/>
              </a:rPr>
              <a:t>estimates </a:t>
            </a:r>
            <a:r>
              <a:rPr lang="en-US" sz="1600" b="0" dirty="0" smtClean="0">
                <a:solidFill>
                  <a:schemeClr val="tx1"/>
                </a:solidFill>
                <a:latin typeface="+mn-lt"/>
                <a:cs typeface="Arial"/>
              </a:rPr>
              <a:t>(of high priority items) to </a:t>
            </a:r>
            <a:r>
              <a:rPr lang="en-US" sz="1600" b="0" dirty="0">
                <a:solidFill>
                  <a:schemeClr val="tx1"/>
                </a:solidFill>
                <a:latin typeface="+mn-lt"/>
                <a:cs typeface="Arial"/>
              </a:rPr>
              <a:t>turn them into completed product functionality</a:t>
            </a:r>
          </a:p>
          <a:p>
            <a:pPr marL="696918" lvl="1" indent="-214307">
              <a:lnSpc>
                <a:spcPct val="90000"/>
              </a:lnSpc>
              <a:spcBef>
                <a:spcPts val="1000"/>
              </a:spcBef>
              <a:spcAft>
                <a:spcPts val="338"/>
              </a:spcAft>
              <a:buClr>
                <a:srgbClr val="E31B23"/>
              </a:buClr>
              <a:buFont typeface="Arial" panose="020B0604020202020204" pitchFamily="34" charset="0"/>
              <a:buChar char="•"/>
            </a:pPr>
            <a:r>
              <a:rPr lang="en-US" sz="1600" b="1" dirty="0">
                <a:solidFill>
                  <a:schemeClr val="tx1"/>
                </a:solidFill>
                <a:latin typeface="+mn-lt"/>
                <a:cs typeface="Arial"/>
              </a:rPr>
              <a:t>Technical debts </a:t>
            </a:r>
            <a:r>
              <a:rPr lang="en-US" sz="1600" b="0" dirty="0">
                <a:solidFill>
                  <a:schemeClr val="tx1"/>
                </a:solidFill>
                <a:latin typeface="+mn-lt"/>
                <a:cs typeface="Arial"/>
              </a:rPr>
              <a:t>- </a:t>
            </a:r>
            <a:r>
              <a:rPr lang="en-US" sz="1600" b="0" dirty="0" smtClean="0">
                <a:solidFill>
                  <a:schemeClr val="tx1"/>
                </a:solidFill>
                <a:latin typeface="+mn-lt"/>
                <a:cs typeface="Arial"/>
              </a:rPr>
              <a:t>Items </a:t>
            </a:r>
            <a:r>
              <a:rPr lang="en-US" sz="1600" b="0" dirty="0">
                <a:solidFill>
                  <a:schemeClr val="tx1"/>
                </a:solidFill>
                <a:latin typeface="+mn-lt"/>
                <a:cs typeface="Arial"/>
              </a:rPr>
              <a:t>like engineering improvement </a:t>
            </a:r>
            <a:r>
              <a:rPr lang="en-US" sz="1600" b="0" dirty="0" smtClean="0">
                <a:solidFill>
                  <a:schemeClr val="tx1"/>
                </a:solidFill>
                <a:latin typeface="+mn-lt"/>
                <a:cs typeface="Arial"/>
              </a:rPr>
              <a:t>goals and exploratory / </a:t>
            </a:r>
            <a:r>
              <a:rPr lang="en-US" sz="1600" b="0" dirty="0">
                <a:solidFill>
                  <a:schemeClr val="tx1"/>
                </a:solidFill>
                <a:latin typeface="+mn-lt"/>
                <a:cs typeface="Arial"/>
              </a:rPr>
              <a:t>research </a:t>
            </a:r>
            <a:r>
              <a:rPr lang="en-US" sz="1600" b="0" dirty="0" smtClean="0">
                <a:solidFill>
                  <a:schemeClr val="tx1"/>
                </a:solidFill>
                <a:latin typeface="+mn-lt"/>
                <a:cs typeface="Arial"/>
              </a:rPr>
              <a:t>with </a:t>
            </a:r>
            <a:r>
              <a:rPr lang="en-US" sz="1600" b="0" dirty="0">
                <a:solidFill>
                  <a:schemeClr val="tx1"/>
                </a:solidFill>
                <a:latin typeface="+mn-lt"/>
                <a:cs typeface="Arial"/>
              </a:rPr>
              <a:t>appropriate </a:t>
            </a:r>
            <a:r>
              <a:rPr lang="en-US" sz="1600" b="0" dirty="0" smtClean="0">
                <a:solidFill>
                  <a:schemeClr val="tx1"/>
                </a:solidFill>
                <a:latin typeface="+mn-lt"/>
                <a:cs typeface="Arial"/>
              </a:rPr>
              <a:t>estimate.</a:t>
            </a:r>
            <a:endParaRPr lang="en-US" sz="1600" b="0" dirty="0">
              <a:solidFill>
                <a:schemeClr val="tx1"/>
              </a:solidFill>
              <a:latin typeface="+mn-lt"/>
              <a:cs typeface="Arial"/>
            </a:endParaRPr>
          </a:p>
          <a:p>
            <a:pPr marL="696918" lvl="1" indent="-214307">
              <a:lnSpc>
                <a:spcPct val="90000"/>
              </a:lnSpc>
              <a:spcBef>
                <a:spcPts val="1000"/>
              </a:spcBef>
              <a:spcAft>
                <a:spcPts val="338"/>
              </a:spcAft>
              <a:buClr>
                <a:srgbClr val="E31B23"/>
              </a:buClr>
              <a:buFont typeface="Arial" panose="020B0604020202020204" pitchFamily="34" charset="0"/>
              <a:buChar char="•"/>
            </a:pPr>
            <a:r>
              <a:rPr lang="en-US" sz="1600" b="1" dirty="0" smtClean="0">
                <a:solidFill>
                  <a:schemeClr val="tx1"/>
                </a:solidFill>
                <a:latin typeface="+mn-lt"/>
                <a:cs typeface="Arial"/>
              </a:rPr>
              <a:t>Defects </a:t>
            </a:r>
            <a:r>
              <a:rPr lang="en-US" sz="1600" b="0" dirty="0" smtClean="0">
                <a:solidFill>
                  <a:schemeClr val="tx1"/>
                </a:solidFill>
                <a:latin typeface="+mn-lt"/>
                <a:cs typeface="Arial"/>
              </a:rPr>
              <a:t>– </a:t>
            </a:r>
            <a:r>
              <a:rPr lang="en-US" sz="1600" dirty="0" smtClean="0">
                <a:solidFill>
                  <a:schemeClr val="tx1"/>
                </a:solidFill>
                <a:latin typeface="+mn-lt"/>
                <a:cs typeface="Arial"/>
              </a:rPr>
              <a:t>Known defects with appropriate estimate</a:t>
            </a:r>
            <a:endParaRPr lang="en-US" sz="1600" b="0" dirty="0">
              <a:solidFill>
                <a:schemeClr val="tx1"/>
              </a:solidFill>
              <a:latin typeface="+mn-lt"/>
            </a:endParaRPr>
          </a:p>
        </p:txBody>
      </p:sp>
      <p:grpSp>
        <p:nvGrpSpPr>
          <p:cNvPr id="6" name="Group 5"/>
          <p:cNvGrpSpPr/>
          <p:nvPr/>
        </p:nvGrpSpPr>
        <p:grpSpPr>
          <a:xfrm>
            <a:off x="2727887" y="3645612"/>
            <a:ext cx="5870316" cy="2520329"/>
            <a:chOff x="908752" y="2118434"/>
            <a:chExt cx="4291898" cy="2520331"/>
          </a:xfrm>
        </p:grpSpPr>
        <p:sp>
          <p:nvSpPr>
            <p:cNvPr id="7" name="Cube 6"/>
            <p:cNvSpPr/>
            <p:nvPr/>
          </p:nvSpPr>
          <p:spPr>
            <a:xfrm>
              <a:off x="2093805" y="3911443"/>
              <a:ext cx="649396" cy="727322"/>
            </a:xfrm>
            <a:prstGeom prst="cube">
              <a:avLst/>
            </a:prstGeom>
            <a:solidFill>
              <a:srgbClr val="8C8B63"/>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33">
                <a:cs typeface="Arial" pitchFamily="34" charset="0"/>
              </a:endParaRPr>
            </a:p>
          </p:txBody>
        </p:sp>
        <p:sp>
          <p:nvSpPr>
            <p:cNvPr id="8" name="Cube 7"/>
            <p:cNvSpPr/>
            <p:nvPr/>
          </p:nvSpPr>
          <p:spPr>
            <a:xfrm>
              <a:off x="2093805" y="3344194"/>
              <a:ext cx="649396" cy="727322"/>
            </a:xfrm>
            <a:prstGeom prst="cube">
              <a:avLst/>
            </a:prstGeom>
            <a:solidFill>
              <a:srgbClr val="336699"/>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1333">
                <a:cs typeface="Arial" pitchFamily="34" charset="0"/>
              </a:endParaRPr>
            </a:p>
          </p:txBody>
        </p:sp>
        <p:sp>
          <p:nvSpPr>
            <p:cNvPr id="9" name="Cube 8"/>
            <p:cNvSpPr/>
            <p:nvPr/>
          </p:nvSpPr>
          <p:spPr>
            <a:xfrm>
              <a:off x="2101738" y="3244732"/>
              <a:ext cx="633530" cy="250210"/>
            </a:xfrm>
            <a:prstGeom prst="cube">
              <a:avLst>
                <a:gd name="adj" fmla="val 6538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3">
                <a:cs typeface="Arial" pitchFamily="34" charset="0"/>
              </a:endParaRPr>
            </a:p>
          </p:txBody>
        </p:sp>
        <p:sp>
          <p:nvSpPr>
            <p:cNvPr id="10" name="Cube 9"/>
            <p:cNvSpPr/>
            <p:nvPr/>
          </p:nvSpPr>
          <p:spPr>
            <a:xfrm>
              <a:off x="2101738" y="3129725"/>
              <a:ext cx="633530" cy="250210"/>
            </a:xfrm>
            <a:prstGeom prst="cube">
              <a:avLst>
                <a:gd name="adj" fmla="val 65385"/>
              </a:avLst>
            </a:prstGeom>
            <a:solidFill>
              <a:srgbClr val="00B05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33">
                <a:cs typeface="Arial" pitchFamily="34" charset="0"/>
              </a:endParaRPr>
            </a:p>
          </p:txBody>
        </p:sp>
        <p:sp>
          <p:nvSpPr>
            <p:cNvPr id="11" name="Cube 10"/>
            <p:cNvSpPr/>
            <p:nvPr/>
          </p:nvSpPr>
          <p:spPr>
            <a:xfrm>
              <a:off x="2101738" y="3008502"/>
              <a:ext cx="633530" cy="250210"/>
            </a:xfrm>
            <a:prstGeom prst="cube">
              <a:avLst>
                <a:gd name="adj" fmla="val 6538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33">
                <a:cs typeface="Arial" pitchFamily="34" charset="0"/>
              </a:endParaRPr>
            </a:p>
          </p:txBody>
        </p:sp>
        <p:sp>
          <p:nvSpPr>
            <p:cNvPr id="12" name="Cube 11"/>
            <p:cNvSpPr/>
            <p:nvPr/>
          </p:nvSpPr>
          <p:spPr>
            <a:xfrm>
              <a:off x="2101738" y="2893494"/>
              <a:ext cx="633530" cy="250210"/>
            </a:xfrm>
            <a:prstGeom prst="cube">
              <a:avLst>
                <a:gd name="adj" fmla="val 65385"/>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1333">
                <a:cs typeface="Arial" pitchFamily="34" charset="0"/>
              </a:endParaRPr>
            </a:p>
          </p:txBody>
        </p:sp>
        <p:sp>
          <p:nvSpPr>
            <p:cNvPr id="13" name="Cube 12"/>
            <p:cNvSpPr/>
            <p:nvPr/>
          </p:nvSpPr>
          <p:spPr>
            <a:xfrm>
              <a:off x="2098905" y="2825123"/>
              <a:ext cx="639196" cy="200480"/>
            </a:xfrm>
            <a:prstGeom prst="cube">
              <a:avLst>
                <a:gd name="adj" fmla="val 92935"/>
              </a:avLst>
            </a:prstGeom>
            <a:solidFill>
              <a:srgbClr val="D2A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33">
                <a:cs typeface="Arial" pitchFamily="34" charset="0"/>
              </a:endParaRPr>
            </a:p>
          </p:txBody>
        </p:sp>
        <p:sp>
          <p:nvSpPr>
            <p:cNvPr id="14" name="Cube 13"/>
            <p:cNvSpPr/>
            <p:nvPr/>
          </p:nvSpPr>
          <p:spPr>
            <a:xfrm>
              <a:off x="2098905" y="2775389"/>
              <a:ext cx="639196" cy="200480"/>
            </a:xfrm>
            <a:prstGeom prst="cube">
              <a:avLst>
                <a:gd name="adj" fmla="val 929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3">
                <a:cs typeface="Arial" pitchFamily="34" charset="0"/>
              </a:endParaRPr>
            </a:p>
          </p:txBody>
        </p:sp>
        <p:sp>
          <p:nvSpPr>
            <p:cNvPr id="15" name="Cube 14"/>
            <p:cNvSpPr/>
            <p:nvPr/>
          </p:nvSpPr>
          <p:spPr>
            <a:xfrm>
              <a:off x="2098905" y="2725655"/>
              <a:ext cx="639196" cy="200480"/>
            </a:xfrm>
            <a:prstGeom prst="cube">
              <a:avLst>
                <a:gd name="adj" fmla="val 9293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33">
                <a:cs typeface="Arial" pitchFamily="34" charset="0"/>
              </a:endParaRPr>
            </a:p>
          </p:txBody>
        </p:sp>
        <p:sp>
          <p:nvSpPr>
            <p:cNvPr id="16" name="Cube 15"/>
            <p:cNvSpPr/>
            <p:nvPr/>
          </p:nvSpPr>
          <p:spPr>
            <a:xfrm>
              <a:off x="2098905" y="2682141"/>
              <a:ext cx="639196" cy="200480"/>
            </a:xfrm>
            <a:prstGeom prst="cube">
              <a:avLst>
                <a:gd name="adj" fmla="val 929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3">
                <a:cs typeface="Arial" pitchFamily="34" charset="0"/>
              </a:endParaRPr>
            </a:p>
          </p:txBody>
        </p:sp>
        <p:sp>
          <p:nvSpPr>
            <p:cNvPr id="17" name="Cube 16"/>
            <p:cNvSpPr/>
            <p:nvPr/>
          </p:nvSpPr>
          <p:spPr>
            <a:xfrm>
              <a:off x="2098905" y="2632407"/>
              <a:ext cx="639196" cy="200480"/>
            </a:xfrm>
            <a:prstGeom prst="cube">
              <a:avLst>
                <a:gd name="adj" fmla="val 9293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33">
                <a:cs typeface="Arial" pitchFamily="34" charset="0"/>
              </a:endParaRPr>
            </a:p>
          </p:txBody>
        </p:sp>
        <p:sp>
          <p:nvSpPr>
            <p:cNvPr id="18" name="Cube 17"/>
            <p:cNvSpPr/>
            <p:nvPr/>
          </p:nvSpPr>
          <p:spPr>
            <a:xfrm>
              <a:off x="2098905" y="2582673"/>
              <a:ext cx="639196" cy="200480"/>
            </a:xfrm>
            <a:prstGeom prst="cube">
              <a:avLst>
                <a:gd name="adj" fmla="val 92935"/>
              </a:avLst>
            </a:prstGeom>
            <a:solidFill>
              <a:srgbClr val="FFFF0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33">
                <a:cs typeface="Arial" pitchFamily="34" charset="0"/>
              </a:endParaRPr>
            </a:p>
          </p:txBody>
        </p:sp>
        <p:sp>
          <p:nvSpPr>
            <p:cNvPr id="19" name="Cube 18"/>
            <p:cNvSpPr/>
            <p:nvPr/>
          </p:nvSpPr>
          <p:spPr>
            <a:xfrm>
              <a:off x="2098905" y="2532944"/>
              <a:ext cx="639196" cy="200480"/>
            </a:xfrm>
            <a:prstGeom prst="cube">
              <a:avLst>
                <a:gd name="adj" fmla="val 92935"/>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3">
                <a:cs typeface="Arial" pitchFamily="34" charset="0"/>
              </a:endParaRPr>
            </a:p>
          </p:txBody>
        </p:sp>
        <p:sp>
          <p:nvSpPr>
            <p:cNvPr id="20" name="Cube 19"/>
            <p:cNvSpPr/>
            <p:nvPr/>
          </p:nvSpPr>
          <p:spPr>
            <a:xfrm>
              <a:off x="2098905" y="2483210"/>
              <a:ext cx="639196" cy="200480"/>
            </a:xfrm>
            <a:prstGeom prst="cube">
              <a:avLst>
                <a:gd name="adj" fmla="val 92935"/>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1333">
                <a:cs typeface="Arial" pitchFamily="34" charset="0"/>
              </a:endParaRPr>
            </a:p>
          </p:txBody>
        </p:sp>
        <p:sp>
          <p:nvSpPr>
            <p:cNvPr id="21" name="Cube 20"/>
            <p:cNvSpPr/>
            <p:nvPr/>
          </p:nvSpPr>
          <p:spPr>
            <a:xfrm>
              <a:off x="2098905" y="2433476"/>
              <a:ext cx="639196" cy="200480"/>
            </a:xfrm>
            <a:prstGeom prst="cube">
              <a:avLst>
                <a:gd name="adj" fmla="val 92935"/>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3">
                <a:cs typeface="Arial" pitchFamily="34" charset="0"/>
              </a:endParaRPr>
            </a:p>
          </p:txBody>
        </p:sp>
        <p:sp>
          <p:nvSpPr>
            <p:cNvPr id="22" name="Cube 21"/>
            <p:cNvSpPr/>
            <p:nvPr/>
          </p:nvSpPr>
          <p:spPr>
            <a:xfrm>
              <a:off x="2098905" y="2389962"/>
              <a:ext cx="639196" cy="200480"/>
            </a:xfrm>
            <a:prstGeom prst="cube">
              <a:avLst>
                <a:gd name="adj" fmla="val 92935"/>
              </a:avLst>
            </a:prstGeom>
            <a:solidFill>
              <a:srgbClr val="FFC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33">
                <a:cs typeface="Arial" pitchFamily="34" charset="0"/>
              </a:endParaRPr>
            </a:p>
          </p:txBody>
        </p:sp>
        <p:sp>
          <p:nvSpPr>
            <p:cNvPr id="23" name="Cube 22"/>
            <p:cNvSpPr/>
            <p:nvPr/>
          </p:nvSpPr>
          <p:spPr>
            <a:xfrm>
              <a:off x="2098905" y="2340228"/>
              <a:ext cx="639196" cy="200480"/>
            </a:xfrm>
            <a:prstGeom prst="cube">
              <a:avLst>
                <a:gd name="adj" fmla="val 92935"/>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3">
                <a:cs typeface="Arial" pitchFamily="34" charset="0"/>
              </a:endParaRPr>
            </a:p>
          </p:txBody>
        </p:sp>
        <p:sp>
          <p:nvSpPr>
            <p:cNvPr id="24" name="Cube 23"/>
            <p:cNvSpPr/>
            <p:nvPr/>
          </p:nvSpPr>
          <p:spPr>
            <a:xfrm>
              <a:off x="2098905" y="2290494"/>
              <a:ext cx="639196" cy="200480"/>
            </a:xfrm>
            <a:prstGeom prst="cube">
              <a:avLst>
                <a:gd name="adj" fmla="val 92935"/>
              </a:avLst>
            </a:prstGeom>
            <a:solidFill>
              <a:srgbClr val="FFC000"/>
            </a:solidFill>
          </p:spPr>
          <p:style>
            <a:lnRef idx="1">
              <a:schemeClr val="accent2"/>
            </a:lnRef>
            <a:fillRef idx="3">
              <a:schemeClr val="accent2"/>
            </a:fillRef>
            <a:effectRef idx="2">
              <a:schemeClr val="accent2"/>
            </a:effectRef>
            <a:fontRef idx="minor">
              <a:schemeClr val="lt1"/>
            </a:fontRef>
          </p:style>
          <p:txBody>
            <a:bodyPr rtlCol="0" anchor="ctr"/>
            <a:lstStyle/>
            <a:p>
              <a:pPr defTabSz="342891"/>
              <a:endParaRPr lang="en-US" sz="1333">
                <a:cs typeface="Arial" pitchFamily="34" charset="0"/>
              </a:endParaRPr>
            </a:p>
          </p:txBody>
        </p:sp>
        <p:cxnSp>
          <p:nvCxnSpPr>
            <p:cNvPr id="25" name="Straight Arrow Connector 24"/>
            <p:cNvCxnSpPr/>
            <p:nvPr/>
          </p:nvCxnSpPr>
          <p:spPr>
            <a:xfrm>
              <a:off x="2014475" y="2484771"/>
              <a:ext cx="0" cy="2130681"/>
            </a:xfrm>
            <a:prstGeom prst="straightConnector1">
              <a:avLst/>
            </a:prstGeom>
            <a:ln>
              <a:solidFill>
                <a:srgbClr val="336699"/>
              </a:solidFill>
              <a:headEnd type="arrow"/>
              <a:tailEnd type="arrow"/>
            </a:ln>
          </p:spPr>
          <p:style>
            <a:lnRef idx="2">
              <a:schemeClr val="accent5"/>
            </a:lnRef>
            <a:fillRef idx="0">
              <a:schemeClr val="accent5"/>
            </a:fillRef>
            <a:effectRef idx="1">
              <a:schemeClr val="accent5"/>
            </a:effectRef>
            <a:fontRef idx="minor">
              <a:schemeClr val="tx1"/>
            </a:fontRef>
          </p:style>
        </p:cxnSp>
        <p:sp>
          <p:nvSpPr>
            <p:cNvPr id="26" name="TextBox 25"/>
            <p:cNvSpPr txBox="1"/>
            <p:nvPr/>
          </p:nvSpPr>
          <p:spPr>
            <a:xfrm>
              <a:off x="908752" y="2614018"/>
              <a:ext cx="790015" cy="523220"/>
            </a:xfrm>
            <a:prstGeom prst="rect">
              <a:avLst/>
            </a:prstGeom>
            <a:noFill/>
          </p:spPr>
          <p:txBody>
            <a:bodyPr wrap="square" rtlCol="0">
              <a:spAutoFit/>
            </a:bodyPr>
            <a:lstStyle/>
            <a:p>
              <a:r>
                <a:rPr lang="en-US" sz="1400" dirty="0">
                  <a:cs typeface="Arial" pitchFamily="34" charset="0"/>
                </a:rPr>
                <a:t>High priority</a:t>
              </a:r>
            </a:p>
          </p:txBody>
        </p:sp>
        <p:sp>
          <p:nvSpPr>
            <p:cNvPr id="27" name="Notched Right Arrow 26"/>
            <p:cNvSpPr/>
            <p:nvPr/>
          </p:nvSpPr>
          <p:spPr bwMode="auto">
            <a:xfrm>
              <a:off x="2810448" y="4105474"/>
              <a:ext cx="348310" cy="281672"/>
            </a:xfrm>
            <a:prstGeom prst="notchedRightArrow">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68580" tIns="34291" rIns="68580" bIns="34291" numCol="1" rtlCol="0" anchor="t" anchorCtr="0" compatLnSpc="1">
              <a:prstTxWarp prst="textNoShape">
                <a:avLst/>
              </a:prstTxWarp>
            </a:bodyPr>
            <a:lstStyle/>
            <a:p>
              <a:pPr algn="l"/>
              <a:endParaRPr lang="en-US" sz="1333">
                <a:cs typeface="Arial" pitchFamily="34" charset="0"/>
              </a:endParaRPr>
            </a:p>
          </p:txBody>
        </p:sp>
        <p:sp>
          <p:nvSpPr>
            <p:cNvPr id="28" name="Notched Right Arrow 27"/>
            <p:cNvSpPr/>
            <p:nvPr/>
          </p:nvSpPr>
          <p:spPr bwMode="auto">
            <a:xfrm>
              <a:off x="2809185" y="3095370"/>
              <a:ext cx="348310" cy="281672"/>
            </a:xfrm>
            <a:prstGeom prst="notchedRightArrow">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68580" tIns="34291" rIns="68580" bIns="34291" numCol="1" rtlCol="0" anchor="ctr" anchorCtr="0" compatLnSpc="1">
              <a:prstTxWarp prst="textNoShape">
                <a:avLst/>
              </a:prstTxWarp>
            </a:bodyPr>
            <a:lstStyle/>
            <a:p>
              <a:pPr algn="l"/>
              <a:endParaRPr lang="en-US" sz="1333">
                <a:cs typeface="Arial" pitchFamily="34" charset="0"/>
              </a:endParaRPr>
            </a:p>
          </p:txBody>
        </p:sp>
        <p:sp>
          <p:nvSpPr>
            <p:cNvPr id="29" name="Notched Right Arrow 28"/>
            <p:cNvSpPr/>
            <p:nvPr/>
          </p:nvSpPr>
          <p:spPr bwMode="auto">
            <a:xfrm>
              <a:off x="2800351" y="2314621"/>
              <a:ext cx="348310" cy="281672"/>
            </a:xfrm>
            <a:prstGeom prst="notchedRightArrow">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68580" tIns="34291" rIns="68580" bIns="34291" numCol="1" rtlCol="0" anchor="t" anchorCtr="0" compatLnSpc="1">
              <a:prstTxWarp prst="textNoShape">
                <a:avLst/>
              </a:prstTxWarp>
            </a:bodyPr>
            <a:lstStyle/>
            <a:p>
              <a:pPr algn="l"/>
              <a:endParaRPr lang="en-US" sz="1333">
                <a:cs typeface="Arial" pitchFamily="34" charset="0"/>
              </a:endParaRPr>
            </a:p>
          </p:txBody>
        </p:sp>
        <p:sp>
          <p:nvSpPr>
            <p:cNvPr id="30" name="TextBox 29"/>
            <p:cNvSpPr txBox="1"/>
            <p:nvPr/>
          </p:nvSpPr>
          <p:spPr>
            <a:xfrm>
              <a:off x="3158125" y="2118434"/>
              <a:ext cx="2042525" cy="738665"/>
            </a:xfrm>
            <a:prstGeom prst="rect">
              <a:avLst/>
            </a:prstGeom>
            <a:noFill/>
          </p:spPr>
          <p:txBody>
            <a:bodyPr wrap="square" rtlCol="0">
              <a:spAutoFit/>
            </a:bodyPr>
            <a:lstStyle/>
            <a:p>
              <a:r>
                <a:rPr lang="en-US" sz="1400" dirty="0">
                  <a:cs typeface="Arial" pitchFamily="34" charset="0"/>
                </a:rPr>
                <a:t>Fine-grained Backlog Items ready for next  Iterations/ Sprints i.e. smaller user stories</a:t>
              </a:r>
            </a:p>
          </p:txBody>
        </p:sp>
        <p:sp>
          <p:nvSpPr>
            <p:cNvPr id="31" name="TextBox 30"/>
            <p:cNvSpPr txBox="1"/>
            <p:nvPr/>
          </p:nvSpPr>
          <p:spPr>
            <a:xfrm>
              <a:off x="3231412" y="3067716"/>
              <a:ext cx="1784628" cy="523220"/>
            </a:xfrm>
            <a:prstGeom prst="rect">
              <a:avLst/>
            </a:prstGeom>
            <a:noFill/>
          </p:spPr>
          <p:txBody>
            <a:bodyPr wrap="square" rtlCol="0">
              <a:spAutoFit/>
            </a:bodyPr>
            <a:lstStyle/>
            <a:p>
              <a:r>
                <a:rPr lang="en-US" sz="1400" i="1" dirty="0">
                  <a:cs typeface="Arial" pitchFamily="34" charset="0"/>
                </a:rPr>
                <a:t>Medium-grained Backlog Items for current Release</a:t>
              </a:r>
            </a:p>
          </p:txBody>
        </p:sp>
        <p:sp>
          <p:nvSpPr>
            <p:cNvPr id="32" name="TextBox 31"/>
            <p:cNvSpPr txBox="1"/>
            <p:nvPr/>
          </p:nvSpPr>
          <p:spPr>
            <a:xfrm>
              <a:off x="3279906" y="3950820"/>
              <a:ext cx="1744064" cy="523220"/>
            </a:xfrm>
            <a:prstGeom prst="rect">
              <a:avLst/>
            </a:prstGeom>
            <a:noFill/>
          </p:spPr>
          <p:txBody>
            <a:bodyPr wrap="square" rtlCol="0">
              <a:spAutoFit/>
            </a:bodyPr>
            <a:lstStyle/>
            <a:p>
              <a:r>
                <a:rPr lang="en-US" sz="1400" i="1" dirty="0">
                  <a:cs typeface="Arial" pitchFamily="34" charset="0"/>
                </a:rPr>
                <a:t>Coarse-grained Backlog items for Future Releases</a:t>
              </a:r>
            </a:p>
          </p:txBody>
        </p:sp>
        <p:sp>
          <p:nvSpPr>
            <p:cNvPr id="34" name="TextBox 33"/>
            <p:cNvSpPr txBox="1"/>
            <p:nvPr/>
          </p:nvSpPr>
          <p:spPr>
            <a:xfrm>
              <a:off x="925826" y="3369837"/>
              <a:ext cx="1061781" cy="307777"/>
            </a:xfrm>
            <a:prstGeom prst="rect">
              <a:avLst/>
            </a:prstGeom>
            <a:noFill/>
          </p:spPr>
          <p:txBody>
            <a:bodyPr wrap="square" rtlCol="0">
              <a:spAutoFit/>
            </a:bodyPr>
            <a:lstStyle/>
            <a:p>
              <a:r>
                <a:rPr lang="en-US" sz="1400" b="1" dirty="0" smtClean="0">
                  <a:cs typeface="Arial" pitchFamily="34" charset="0"/>
                </a:rPr>
                <a:t>Product Backlog</a:t>
              </a:r>
              <a:endParaRPr lang="en-US" sz="1400" b="1" dirty="0">
                <a:cs typeface="Arial" pitchFamily="34" charset="0"/>
              </a:endParaRPr>
            </a:p>
          </p:txBody>
        </p:sp>
      </p:grpSp>
      <p:sp>
        <p:nvSpPr>
          <p:cNvPr id="35"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Product Backlog</a:t>
            </a:r>
            <a:endParaRPr lang="en-CA" sz="3200" b="1" dirty="0">
              <a:solidFill>
                <a:srgbClr val="92D050"/>
              </a:solidFill>
              <a:latin typeface="Avenir Book" charset="0"/>
              <a:ea typeface="Avenir Book" charset="0"/>
              <a:cs typeface="Avenir Book" charset="0"/>
            </a:endParaRPr>
          </a:p>
        </p:txBody>
      </p:sp>
    </p:spTree>
    <p:extLst>
      <p:ext uri="{BB962C8B-B14F-4D97-AF65-F5344CB8AC3E}">
        <p14:creationId xmlns:p14="http://schemas.microsoft.com/office/powerpoint/2010/main" val="25796700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9" name="TextBox 8"/>
          <p:cNvSpPr txBox="1"/>
          <p:nvPr/>
        </p:nvSpPr>
        <p:spPr>
          <a:xfrm>
            <a:off x="568130" y="404790"/>
            <a:ext cx="8207394" cy="439878"/>
          </a:xfrm>
          <a:prstGeom prst="rect">
            <a:avLst/>
          </a:prstGeom>
          <a:noFill/>
          <a:ln>
            <a:noFill/>
          </a:ln>
        </p:spPr>
        <p:txBody>
          <a:bodyPr vert="horz" lIns="45701" tIns="45701" rIns="45701" bIns="45701" rtlCol="0" anchor="ctr" anchorCtr="0">
            <a:normAutofit lnSpcReduction="10000"/>
          </a:bodyPr>
          <a:lstStyle>
            <a:defPPr>
              <a:defRPr lang="en-US"/>
            </a:defPPr>
            <a:lvl1pPr>
              <a:lnSpc>
                <a:spcPct val="80000"/>
              </a:lnSpc>
              <a:spcBef>
                <a:spcPts val="0"/>
              </a:spcBef>
              <a:buClr>
                <a:srgbClr val="0070C0"/>
              </a:buClr>
              <a:buFont typeface="Quattrocento Sans"/>
              <a:buNone/>
              <a:defRPr sz="6398" b="1">
                <a:solidFill>
                  <a:srgbClr val="92D050"/>
                </a:solidFill>
                <a:latin typeface="Avenir Book" charset="0"/>
                <a:ea typeface="Avenir Book" charset="0"/>
                <a:cs typeface="Avenir Book" charset="0"/>
              </a:defRPr>
            </a:lvl1pPr>
          </a:lstStyle>
          <a:p>
            <a:pPr defTabSz="914217">
              <a:defRPr/>
            </a:pPr>
            <a:r>
              <a:rPr lang="en-US" sz="3198" dirty="0"/>
              <a:t>Prioritizing User Stories</a:t>
            </a:r>
          </a:p>
        </p:txBody>
      </p:sp>
      <p:sp>
        <p:nvSpPr>
          <p:cNvPr id="2" name="Rectangle 1"/>
          <p:cNvSpPr/>
          <p:nvPr/>
        </p:nvSpPr>
        <p:spPr>
          <a:xfrm>
            <a:off x="568129" y="836343"/>
            <a:ext cx="5119884" cy="5647700"/>
          </a:xfrm>
          <a:prstGeom prst="rect">
            <a:avLst/>
          </a:prstGeom>
        </p:spPr>
        <p:txBody>
          <a:bodyPr wrap="square">
            <a:spAutoFit/>
          </a:bodyPr>
          <a:lstStyle/>
          <a:p>
            <a:pPr defTabSz="914217">
              <a:defRPr/>
            </a:pPr>
            <a:r>
              <a:rPr lang="en-US" sz="1900" b="1" dirty="0">
                <a:solidFill>
                  <a:srgbClr val="7F7F7F">
                    <a:lumMod val="50000"/>
                  </a:srgbClr>
                </a:solidFill>
                <a:latin typeface="Avenir Book"/>
              </a:rPr>
              <a:t>The stories to prioritize at the top of the product backlog are the ones that will deliver the greatest business value, </a:t>
            </a:r>
          </a:p>
          <a:p>
            <a:pPr defTabSz="914217">
              <a:defRPr/>
            </a:pPr>
            <a:endParaRPr lang="en-US" sz="1900" b="1" dirty="0">
              <a:solidFill>
                <a:srgbClr val="FFC000"/>
              </a:solidFill>
              <a:latin typeface="Avenir Book"/>
            </a:endParaRPr>
          </a:p>
          <a:p>
            <a:pPr defTabSz="914217">
              <a:defRPr/>
            </a:pPr>
            <a:r>
              <a:rPr lang="en-US" sz="1900" b="1" dirty="0">
                <a:solidFill>
                  <a:srgbClr val="FFC000"/>
                </a:solidFill>
                <a:latin typeface="Avenir Book"/>
              </a:rPr>
              <a:t>The highest priority user stories should be done first. </a:t>
            </a:r>
          </a:p>
          <a:p>
            <a:pPr defTabSz="914217">
              <a:defRPr/>
            </a:pPr>
            <a:endParaRPr lang="en-US" sz="1900" dirty="0">
              <a:solidFill>
                <a:srgbClr val="7F7F7F"/>
              </a:solidFill>
              <a:latin typeface="Avenir Book"/>
            </a:endParaRPr>
          </a:p>
          <a:p>
            <a:pPr defTabSz="914217">
              <a:defRPr/>
            </a:pPr>
            <a:r>
              <a:rPr lang="en-US" sz="1900" dirty="0">
                <a:solidFill>
                  <a:srgbClr val="7F7F7F">
                    <a:lumMod val="50000"/>
                  </a:srgbClr>
                </a:solidFill>
                <a:latin typeface="Avenir Book"/>
              </a:rPr>
              <a:t>The Product Owner or product team must spend time early in the product lifecycle to define the business value criteria.</a:t>
            </a:r>
          </a:p>
          <a:p>
            <a:pPr defTabSz="914217">
              <a:defRPr/>
            </a:pPr>
            <a:endParaRPr lang="en-US" sz="1900" dirty="0">
              <a:solidFill>
                <a:srgbClr val="7F7F7F">
                  <a:lumMod val="50000"/>
                </a:srgbClr>
              </a:solidFill>
              <a:latin typeface="Avenir Book"/>
            </a:endParaRPr>
          </a:p>
          <a:p>
            <a:pPr defTabSz="914217">
              <a:defRPr/>
            </a:pPr>
            <a:r>
              <a:rPr lang="en-US" sz="1900" dirty="0">
                <a:solidFill>
                  <a:srgbClr val="7F7F7F">
                    <a:lumMod val="50000"/>
                  </a:srgbClr>
                </a:solidFill>
                <a:latin typeface="Avenir Book"/>
              </a:rPr>
              <a:t>The business value of a user story could be expressed in different ways.</a:t>
            </a:r>
          </a:p>
          <a:p>
            <a:pPr defTabSz="914217">
              <a:defRPr/>
            </a:pPr>
            <a:endParaRPr lang="en-US" sz="1900" dirty="0">
              <a:solidFill>
                <a:srgbClr val="7F7F7F">
                  <a:lumMod val="50000"/>
                </a:srgbClr>
              </a:solidFill>
              <a:latin typeface="Avenir Book"/>
            </a:endParaRPr>
          </a:p>
          <a:p>
            <a:pPr defTabSz="914217">
              <a:defRPr/>
            </a:pPr>
            <a:r>
              <a:rPr lang="en-US" sz="1900" dirty="0">
                <a:solidFill>
                  <a:srgbClr val="7F7F7F">
                    <a:lumMod val="50000"/>
                  </a:srgbClr>
                </a:solidFill>
                <a:latin typeface="Avenir Book"/>
              </a:rPr>
              <a:t>The product owner may choose to focus on  value e.g. to get more users, revenue (to increase the cash flow), validated learning (to better prepare the future), stability (to boost customer retention) etc.</a:t>
            </a:r>
          </a:p>
        </p:txBody>
      </p:sp>
      <p:sp>
        <p:nvSpPr>
          <p:cNvPr id="5" name="TextBox 4"/>
          <p:cNvSpPr txBox="1"/>
          <p:nvPr/>
        </p:nvSpPr>
        <p:spPr>
          <a:xfrm>
            <a:off x="10088595" y="2559739"/>
            <a:ext cx="2016761" cy="830997"/>
          </a:xfrm>
          <a:prstGeom prst="rect">
            <a:avLst/>
          </a:prstGeom>
          <a:noFill/>
          <a:ln>
            <a:noFill/>
          </a:ln>
        </p:spPr>
        <p:txBody>
          <a:bodyPr wrap="square" rtlCol="0">
            <a:spAutoFit/>
          </a:bodyPr>
          <a:lstStyle/>
          <a:p>
            <a:pPr defTabSz="914217">
              <a:defRPr/>
            </a:pPr>
            <a:r>
              <a:rPr lang="en-US" sz="1200" dirty="0">
                <a:solidFill>
                  <a:srgbClr val="7F7F7F">
                    <a:lumMod val="50000"/>
                  </a:srgbClr>
                </a:solidFill>
                <a:latin typeface="Avenir Book"/>
                <a:ea typeface="Verdana" panose="020B0604030504040204" pitchFamily="34" charset="0"/>
                <a:cs typeface="Verdana" panose="020B0604030504040204" pitchFamily="34" charset="0"/>
              </a:rPr>
              <a:t>Fine-grained Backlog Items ready for next sprints i.e. smaller user stories</a:t>
            </a:r>
          </a:p>
        </p:txBody>
      </p:sp>
      <p:sp>
        <p:nvSpPr>
          <p:cNvPr id="6" name="TextBox 5"/>
          <p:cNvSpPr txBox="1"/>
          <p:nvPr/>
        </p:nvSpPr>
        <p:spPr>
          <a:xfrm>
            <a:off x="10088594" y="3514012"/>
            <a:ext cx="2016762" cy="461665"/>
          </a:xfrm>
          <a:prstGeom prst="rect">
            <a:avLst/>
          </a:prstGeom>
          <a:noFill/>
          <a:ln>
            <a:noFill/>
          </a:ln>
        </p:spPr>
        <p:txBody>
          <a:bodyPr wrap="square" rtlCol="0">
            <a:spAutoFit/>
          </a:bodyPr>
          <a:lstStyle/>
          <a:p>
            <a:pPr defTabSz="914217">
              <a:defRPr/>
            </a:pPr>
            <a:r>
              <a:rPr lang="en-US" sz="1200" dirty="0">
                <a:solidFill>
                  <a:srgbClr val="7F7F7F">
                    <a:lumMod val="50000"/>
                  </a:srgbClr>
                </a:solidFill>
                <a:latin typeface="Avenir Book"/>
                <a:ea typeface="Verdana" panose="020B0604030504040204" pitchFamily="34" charset="0"/>
                <a:cs typeface="Verdana" panose="020B0604030504040204" pitchFamily="34" charset="0"/>
              </a:rPr>
              <a:t>Medium-grained Backlog Items for current Release</a:t>
            </a:r>
          </a:p>
        </p:txBody>
      </p:sp>
      <p:sp>
        <p:nvSpPr>
          <p:cNvPr id="7" name="TextBox 6"/>
          <p:cNvSpPr txBox="1"/>
          <p:nvPr/>
        </p:nvSpPr>
        <p:spPr>
          <a:xfrm>
            <a:off x="10088592" y="4699058"/>
            <a:ext cx="2016763" cy="461665"/>
          </a:xfrm>
          <a:prstGeom prst="rect">
            <a:avLst/>
          </a:prstGeom>
          <a:noFill/>
          <a:ln>
            <a:noFill/>
          </a:ln>
        </p:spPr>
        <p:txBody>
          <a:bodyPr wrap="square" rtlCol="0">
            <a:spAutoFit/>
          </a:bodyPr>
          <a:lstStyle/>
          <a:p>
            <a:pPr defTabSz="914217">
              <a:defRPr/>
            </a:pPr>
            <a:r>
              <a:rPr lang="en-US" sz="1200" dirty="0">
                <a:solidFill>
                  <a:srgbClr val="7F7F7F">
                    <a:lumMod val="50000"/>
                  </a:srgbClr>
                </a:solidFill>
                <a:latin typeface="Avenir Book"/>
                <a:ea typeface="Verdana" panose="020B0604030504040204" pitchFamily="34" charset="0"/>
                <a:cs typeface="Verdana" panose="020B0604030504040204" pitchFamily="34" charset="0"/>
              </a:rPr>
              <a:t>Coarse-grained Backlog items for Future Releases</a:t>
            </a:r>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5544745" y="2342628"/>
            <a:ext cx="4385810" cy="3272556"/>
          </a:xfrm>
          <a:prstGeom prst="rect">
            <a:avLst/>
          </a:prstGeom>
        </p:spPr>
      </p:pic>
      <p:sp>
        <p:nvSpPr>
          <p:cNvPr id="4" name="Rectangle 3"/>
          <p:cNvSpPr/>
          <p:nvPr/>
        </p:nvSpPr>
        <p:spPr>
          <a:xfrm>
            <a:off x="5544745" y="3929511"/>
            <a:ext cx="1555474" cy="377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dirty="0">
              <a:solidFill>
                <a:srgbClr val="FFFFFF"/>
              </a:solidFill>
              <a:latin typeface="Lato Light"/>
            </a:endParaRPr>
          </a:p>
        </p:txBody>
      </p:sp>
      <p:sp>
        <p:nvSpPr>
          <p:cNvPr id="10" name="TextBox 9"/>
          <p:cNvSpPr txBox="1"/>
          <p:nvPr/>
        </p:nvSpPr>
        <p:spPr>
          <a:xfrm>
            <a:off x="7974645" y="1826937"/>
            <a:ext cx="3211135" cy="369332"/>
          </a:xfrm>
          <a:prstGeom prst="rect">
            <a:avLst/>
          </a:prstGeom>
          <a:noFill/>
        </p:spPr>
        <p:txBody>
          <a:bodyPr wrap="none" rtlCol="0">
            <a:spAutoFit/>
          </a:bodyPr>
          <a:lstStyle/>
          <a:p>
            <a:pPr defTabSz="914217">
              <a:defRPr/>
            </a:pPr>
            <a:r>
              <a:rPr lang="en-US" b="1" dirty="0">
                <a:solidFill>
                  <a:srgbClr val="7F7F7F"/>
                </a:solidFill>
                <a:latin typeface="Avenir Book"/>
              </a:rPr>
              <a:t>Prioritized Product Backlog</a:t>
            </a:r>
          </a:p>
        </p:txBody>
      </p:sp>
    </p:spTree>
    <p:extLst>
      <p:ext uri="{BB962C8B-B14F-4D97-AF65-F5344CB8AC3E}">
        <p14:creationId xmlns:p14="http://schemas.microsoft.com/office/powerpoint/2010/main" val="3746458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6" name="Title 3"/>
          <p:cNvSpPr txBox="1">
            <a:spLocks/>
          </p:cNvSpPr>
          <p:nvPr/>
        </p:nvSpPr>
        <p:spPr>
          <a:xfrm>
            <a:off x="559233" y="263375"/>
            <a:ext cx="11834813" cy="618331"/>
          </a:xfrm>
          <a:prstGeom prst="rect">
            <a:avLst/>
          </a:prstGeom>
          <a:noFill/>
          <a:ln>
            <a:noFill/>
          </a:ln>
        </p:spPr>
        <p:txBody>
          <a:bodyPr vert="horz" lIns="45713" tIns="45713" rIns="45713" bIns="45713" rtlCol="0" anchor="ctr" anchorCtr="0">
            <a:normAutofit/>
          </a:bodyPr>
          <a:lstStyle>
            <a:lvl1pPr algn="l" defTabSz="1828434" rtl="0" eaLnBrk="1" latinLnBrk="0" hangingPunct="1">
              <a:lnSpc>
                <a:spcPct val="90000"/>
              </a:lnSpc>
              <a:spcBef>
                <a:spcPct val="0"/>
              </a:spcBef>
              <a:buNone/>
              <a:defRPr lang="en-US" sz="6000" kern="1200">
                <a:solidFill>
                  <a:schemeClr val="tx1"/>
                </a:solidFill>
                <a:latin typeface="Avenir Book" charset="0"/>
                <a:ea typeface="Avenir Book" charset="0"/>
                <a:cs typeface="Avenir Book" charset="0"/>
              </a:defRPr>
            </a:lvl1pPr>
          </a:lstStyle>
          <a:p>
            <a:pPr defTabSz="914217">
              <a:lnSpc>
                <a:spcPct val="80000"/>
              </a:lnSpc>
              <a:spcBef>
                <a:spcPts val="0"/>
              </a:spcBef>
              <a:buClr>
                <a:srgbClr val="0070C0"/>
              </a:buClr>
              <a:defRPr/>
            </a:pPr>
            <a:r>
              <a:rPr lang="en-US" sz="3199" b="1" dirty="0">
                <a:solidFill>
                  <a:srgbClr val="92D050"/>
                </a:solidFill>
              </a:rPr>
              <a:t>Prioritizing User Stories: MoSCoW Technique </a:t>
            </a:r>
          </a:p>
        </p:txBody>
      </p:sp>
      <p:sp>
        <p:nvSpPr>
          <p:cNvPr id="5" name="TextBox 4"/>
          <p:cNvSpPr txBox="1"/>
          <p:nvPr/>
        </p:nvSpPr>
        <p:spPr>
          <a:xfrm>
            <a:off x="747692" y="1082843"/>
            <a:ext cx="10876401" cy="5724644"/>
          </a:xfrm>
          <a:prstGeom prst="rect">
            <a:avLst/>
          </a:prstGeom>
          <a:noFill/>
        </p:spPr>
        <p:txBody>
          <a:bodyPr wrap="square" rtlCol="0">
            <a:spAutoFit/>
          </a:bodyPr>
          <a:lstStyle/>
          <a:p>
            <a:pPr defTabSz="914217">
              <a:defRPr/>
            </a:pPr>
            <a:r>
              <a:rPr lang="en-US" dirty="0">
                <a:solidFill>
                  <a:srgbClr val="000000"/>
                </a:solidFill>
                <a:latin typeface="Avenir Book"/>
              </a:rPr>
              <a:t>MoSCoW is a fairly simple way to sort features (or user stories) into priority order - a way to help teams quickly understand the customer's view of what is essential for launch and what is not.</a:t>
            </a:r>
            <a:r>
              <a:rPr lang="en-US" dirty="0">
                <a:solidFill>
                  <a:srgbClr val="7F7F7F"/>
                </a:solidFill>
                <a:latin typeface="Avenir Book"/>
              </a:rPr>
              <a:t/>
            </a:r>
            <a:br>
              <a:rPr lang="en-US" dirty="0">
                <a:solidFill>
                  <a:srgbClr val="7F7F7F"/>
                </a:solidFill>
                <a:latin typeface="Avenir Book"/>
              </a:rPr>
            </a:br>
            <a:r>
              <a:rPr lang="en-US" dirty="0">
                <a:solidFill>
                  <a:srgbClr val="7F7F7F"/>
                </a:solidFill>
                <a:latin typeface="Avenir Book"/>
              </a:rPr>
              <a:t/>
            </a:r>
            <a:br>
              <a:rPr lang="en-US" dirty="0">
                <a:solidFill>
                  <a:srgbClr val="7F7F7F"/>
                </a:solidFill>
                <a:latin typeface="Avenir Book"/>
              </a:rPr>
            </a:br>
            <a:r>
              <a:rPr lang="en-US" b="1" dirty="0">
                <a:solidFill>
                  <a:srgbClr val="FFC000"/>
                </a:solidFill>
                <a:latin typeface="Avenir Book"/>
              </a:rPr>
              <a:t>M</a:t>
            </a:r>
            <a:r>
              <a:rPr lang="en-US" dirty="0">
                <a:solidFill>
                  <a:srgbClr val="FFC000"/>
                </a:solidFill>
                <a:latin typeface="Avenir Book"/>
              </a:rPr>
              <a:t>o</a:t>
            </a:r>
            <a:r>
              <a:rPr lang="en-US" b="1" dirty="0">
                <a:solidFill>
                  <a:srgbClr val="FFC000"/>
                </a:solidFill>
                <a:latin typeface="Avenir Book"/>
              </a:rPr>
              <a:t>SC</a:t>
            </a:r>
            <a:r>
              <a:rPr lang="en-US" dirty="0">
                <a:solidFill>
                  <a:srgbClr val="FFC000"/>
                </a:solidFill>
                <a:latin typeface="Avenir Book"/>
              </a:rPr>
              <a:t>o</a:t>
            </a:r>
            <a:r>
              <a:rPr lang="en-US" b="1" dirty="0">
                <a:solidFill>
                  <a:srgbClr val="FFC000"/>
                </a:solidFill>
                <a:latin typeface="Avenir Book"/>
              </a:rPr>
              <a:t>W</a:t>
            </a:r>
            <a:r>
              <a:rPr lang="en-US" dirty="0">
                <a:solidFill>
                  <a:srgbClr val="000000"/>
                </a:solidFill>
                <a:latin typeface="Avenir Book"/>
              </a:rPr>
              <a:t> stands for:</a:t>
            </a:r>
          </a:p>
          <a:p>
            <a:pPr marL="457109" lvl="1" defTabSz="914217">
              <a:defRPr/>
            </a:pPr>
            <a:r>
              <a:rPr lang="en-US" dirty="0">
                <a:solidFill>
                  <a:srgbClr val="7F7F7F"/>
                </a:solidFill>
                <a:latin typeface="Avenir Book"/>
              </a:rPr>
              <a:t/>
            </a:r>
            <a:br>
              <a:rPr lang="en-US" dirty="0">
                <a:solidFill>
                  <a:srgbClr val="7F7F7F"/>
                </a:solidFill>
                <a:latin typeface="Avenir Book"/>
              </a:rPr>
            </a:br>
            <a:r>
              <a:rPr lang="en-US" b="1" dirty="0">
                <a:solidFill>
                  <a:srgbClr val="FFC000"/>
                </a:solidFill>
                <a:latin typeface="Avenir Book"/>
              </a:rPr>
              <a:t>M</a:t>
            </a:r>
            <a:r>
              <a:rPr lang="en-US" dirty="0">
                <a:solidFill>
                  <a:srgbClr val="000000"/>
                </a:solidFill>
                <a:latin typeface="Avenir Book"/>
              </a:rPr>
              <a:t>ust have (or </a:t>
            </a:r>
            <a:r>
              <a:rPr lang="en-US" b="1" dirty="0">
                <a:solidFill>
                  <a:srgbClr val="000000"/>
                </a:solidFill>
                <a:latin typeface="Avenir Book"/>
              </a:rPr>
              <a:t>M</a:t>
            </a:r>
            <a:r>
              <a:rPr lang="en-US" dirty="0">
                <a:solidFill>
                  <a:srgbClr val="000000"/>
                </a:solidFill>
                <a:latin typeface="Avenir Book"/>
              </a:rPr>
              <a:t>inimum </a:t>
            </a:r>
            <a:r>
              <a:rPr lang="en-US" b="1" dirty="0">
                <a:solidFill>
                  <a:srgbClr val="000000"/>
                </a:solidFill>
                <a:latin typeface="Avenir Book"/>
              </a:rPr>
              <a:t>U</a:t>
            </a:r>
            <a:r>
              <a:rPr lang="en-US" dirty="0">
                <a:solidFill>
                  <a:srgbClr val="000000"/>
                </a:solidFill>
                <a:latin typeface="Avenir Book"/>
              </a:rPr>
              <a:t>sable </a:t>
            </a:r>
            <a:r>
              <a:rPr lang="en-US" b="1" dirty="0">
                <a:solidFill>
                  <a:srgbClr val="000000"/>
                </a:solidFill>
                <a:latin typeface="Avenir Book"/>
              </a:rPr>
              <a:t>S</a:t>
            </a:r>
            <a:r>
              <a:rPr lang="en-US" dirty="0">
                <a:solidFill>
                  <a:srgbClr val="000000"/>
                </a:solidFill>
                <a:latin typeface="Avenir Book"/>
              </a:rPr>
              <a:t>ubse</a:t>
            </a:r>
            <a:r>
              <a:rPr lang="en-US" b="1" dirty="0">
                <a:solidFill>
                  <a:srgbClr val="000000"/>
                </a:solidFill>
                <a:latin typeface="Avenir Book"/>
              </a:rPr>
              <a:t>t</a:t>
            </a:r>
            <a:r>
              <a:rPr lang="en-US" dirty="0">
                <a:solidFill>
                  <a:srgbClr val="000000"/>
                </a:solidFill>
                <a:latin typeface="Avenir Book"/>
              </a:rPr>
              <a:t>)</a:t>
            </a:r>
            <a:r>
              <a:rPr lang="en-US" dirty="0">
                <a:solidFill>
                  <a:srgbClr val="7F7F7F"/>
                </a:solidFill>
                <a:latin typeface="Avenir Book"/>
              </a:rPr>
              <a:t/>
            </a:r>
            <a:br>
              <a:rPr lang="en-US" dirty="0">
                <a:solidFill>
                  <a:srgbClr val="7F7F7F"/>
                </a:solidFill>
                <a:latin typeface="Avenir Book"/>
              </a:rPr>
            </a:br>
            <a:r>
              <a:rPr lang="en-US" b="1" dirty="0">
                <a:solidFill>
                  <a:srgbClr val="FFC000"/>
                </a:solidFill>
                <a:latin typeface="Avenir Book"/>
              </a:rPr>
              <a:t>S</a:t>
            </a:r>
            <a:r>
              <a:rPr lang="en-US" dirty="0">
                <a:solidFill>
                  <a:srgbClr val="000000"/>
                </a:solidFill>
                <a:latin typeface="Avenir Book"/>
              </a:rPr>
              <a:t>hould have</a:t>
            </a:r>
            <a:r>
              <a:rPr lang="en-US" dirty="0">
                <a:solidFill>
                  <a:srgbClr val="7F7F7F"/>
                </a:solidFill>
                <a:latin typeface="Avenir Book"/>
              </a:rPr>
              <a:t/>
            </a:r>
            <a:br>
              <a:rPr lang="en-US" dirty="0">
                <a:solidFill>
                  <a:srgbClr val="7F7F7F"/>
                </a:solidFill>
                <a:latin typeface="Avenir Book"/>
              </a:rPr>
            </a:br>
            <a:r>
              <a:rPr lang="en-US" b="1" dirty="0">
                <a:solidFill>
                  <a:srgbClr val="FFC000"/>
                </a:solidFill>
                <a:latin typeface="Avenir Book"/>
              </a:rPr>
              <a:t>C</a:t>
            </a:r>
            <a:r>
              <a:rPr lang="en-US" dirty="0">
                <a:solidFill>
                  <a:srgbClr val="000000"/>
                </a:solidFill>
                <a:latin typeface="Avenir Book"/>
              </a:rPr>
              <a:t>ould have</a:t>
            </a:r>
            <a:r>
              <a:rPr lang="en-US" dirty="0">
                <a:solidFill>
                  <a:srgbClr val="7F7F7F"/>
                </a:solidFill>
                <a:latin typeface="Avenir Book"/>
              </a:rPr>
              <a:t/>
            </a:r>
            <a:br>
              <a:rPr lang="en-US" dirty="0">
                <a:solidFill>
                  <a:srgbClr val="7F7F7F"/>
                </a:solidFill>
                <a:latin typeface="Avenir Book"/>
              </a:rPr>
            </a:br>
            <a:r>
              <a:rPr lang="en-US" b="1" dirty="0">
                <a:solidFill>
                  <a:srgbClr val="FFC000"/>
                </a:solidFill>
                <a:latin typeface="Avenir Book"/>
              </a:rPr>
              <a:t>W</a:t>
            </a:r>
            <a:r>
              <a:rPr lang="en-US" dirty="0">
                <a:solidFill>
                  <a:srgbClr val="000000"/>
                </a:solidFill>
                <a:latin typeface="Avenir Book"/>
              </a:rPr>
              <a:t>on't have (but </a:t>
            </a:r>
            <a:r>
              <a:rPr lang="en-US" b="1" dirty="0">
                <a:solidFill>
                  <a:srgbClr val="000000"/>
                </a:solidFill>
                <a:latin typeface="Avenir Book"/>
              </a:rPr>
              <a:t>W</a:t>
            </a:r>
            <a:r>
              <a:rPr lang="en-US" dirty="0">
                <a:solidFill>
                  <a:srgbClr val="000000"/>
                </a:solidFill>
                <a:latin typeface="Avenir Book"/>
              </a:rPr>
              <a:t>ould like in future)</a:t>
            </a:r>
            <a:r>
              <a:rPr lang="en-US" dirty="0">
                <a:solidFill>
                  <a:srgbClr val="7F7F7F"/>
                </a:solidFill>
                <a:latin typeface="Avenir Book"/>
              </a:rPr>
              <a:t/>
            </a:r>
            <a:br>
              <a:rPr lang="en-US" dirty="0">
                <a:solidFill>
                  <a:srgbClr val="7F7F7F"/>
                </a:solidFill>
                <a:latin typeface="Avenir Book"/>
              </a:rPr>
            </a:br>
            <a:r>
              <a:rPr lang="en-US" dirty="0">
                <a:solidFill>
                  <a:srgbClr val="7F7F7F"/>
                </a:solidFill>
                <a:latin typeface="Avenir Book"/>
              </a:rPr>
              <a:t/>
            </a:r>
            <a:br>
              <a:rPr lang="en-US" dirty="0">
                <a:solidFill>
                  <a:srgbClr val="7F7F7F"/>
                </a:solidFill>
                <a:latin typeface="Avenir Book"/>
              </a:rPr>
            </a:br>
            <a:r>
              <a:rPr lang="en-US" sz="1400" b="1" dirty="0">
                <a:solidFill>
                  <a:srgbClr val="000000"/>
                </a:solidFill>
                <a:latin typeface="Avenir Book"/>
              </a:rPr>
              <a:t>Must Haves</a:t>
            </a:r>
            <a:r>
              <a:rPr lang="en-US" sz="1400" dirty="0">
                <a:solidFill>
                  <a:srgbClr val="000000"/>
                </a:solidFill>
                <a:latin typeface="Avenir Book"/>
              </a:rPr>
              <a:t> are features that must be included before the product can be launched. This is the minimum scope for the product to be useful and meet customer needs. </a:t>
            </a:r>
            <a:r>
              <a:rPr lang="en-US" sz="1400" dirty="0">
                <a:solidFill>
                  <a:srgbClr val="7F7F7F"/>
                </a:solidFill>
                <a:latin typeface="Avenir Book"/>
              </a:rPr>
              <a:t/>
            </a:r>
            <a:br>
              <a:rPr lang="en-US" sz="1400" dirty="0">
                <a:solidFill>
                  <a:srgbClr val="7F7F7F"/>
                </a:solidFill>
                <a:latin typeface="Avenir Book"/>
              </a:rPr>
            </a:br>
            <a:r>
              <a:rPr lang="en-US" sz="1400" dirty="0">
                <a:solidFill>
                  <a:srgbClr val="7F7F7F"/>
                </a:solidFill>
                <a:latin typeface="Avenir Book"/>
              </a:rPr>
              <a:t/>
            </a:r>
            <a:br>
              <a:rPr lang="en-US" sz="1400" dirty="0">
                <a:solidFill>
                  <a:srgbClr val="7F7F7F"/>
                </a:solidFill>
                <a:latin typeface="Avenir Book"/>
              </a:rPr>
            </a:br>
            <a:r>
              <a:rPr lang="en-US" sz="1400" dirty="0">
                <a:solidFill>
                  <a:srgbClr val="000000"/>
                </a:solidFill>
                <a:latin typeface="Avenir Book"/>
              </a:rPr>
              <a:t>S</a:t>
            </a:r>
            <a:r>
              <a:rPr lang="en-US" sz="1400" b="1" dirty="0">
                <a:solidFill>
                  <a:srgbClr val="000000"/>
                </a:solidFill>
                <a:latin typeface="Avenir Book"/>
              </a:rPr>
              <a:t>hould Haves</a:t>
            </a:r>
            <a:r>
              <a:rPr lang="en-US" sz="1400" dirty="0">
                <a:solidFill>
                  <a:srgbClr val="000000"/>
                </a:solidFill>
                <a:latin typeface="Avenir Book"/>
              </a:rPr>
              <a:t> are features that are not critical to launch, but are considered to be important and of a high value to the user.</a:t>
            </a:r>
            <a:r>
              <a:rPr lang="en-US" sz="1400" dirty="0">
                <a:solidFill>
                  <a:srgbClr val="7F7F7F"/>
                </a:solidFill>
                <a:latin typeface="Avenir Book"/>
              </a:rPr>
              <a:t/>
            </a:r>
            <a:br>
              <a:rPr lang="en-US" sz="1400" dirty="0">
                <a:solidFill>
                  <a:srgbClr val="7F7F7F"/>
                </a:solidFill>
                <a:latin typeface="Avenir Book"/>
              </a:rPr>
            </a:br>
            <a:r>
              <a:rPr lang="en-US" sz="1400" dirty="0">
                <a:solidFill>
                  <a:srgbClr val="7F7F7F"/>
                </a:solidFill>
                <a:latin typeface="Avenir Book"/>
              </a:rPr>
              <a:t/>
            </a:r>
            <a:br>
              <a:rPr lang="en-US" sz="1400" dirty="0">
                <a:solidFill>
                  <a:srgbClr val="7F7F7F"/>
                </a:solidFill>
                <a:latin typeface="Avenir Book"/>
              </a:rPr>
            </a:br>
            <a:r>
              <a:rPr lang="en-US" sz="1400" b="1" dirty="0">
                <a:solidFill>
                  <a:srgbClr val="000000"/>
                </a:solidFill>
                <a:latin typeface="Avenir Book"/>
              </a:rPr>
              <a:t>Could Haves</a:t>
            </a:r>
            <a:r>
              <a:rPr lang="en-US" sz="1400" dirty="0">
                <a:solidFill>
                  <a:srgbClr val="000000"/>
                </a:solidFill>
                <a:latin typeface="Avenir Book"/>
              </a:rPr>
              <a:t> are features that are nice to have and could potentially be included without incurring too much effort or cost. These will be the first features to be removed from scope if the project's timeline or budgets are at risk.</a:t>
            </a:r>
            <a:r>
              <a:rPr lang="en-US" sz="1400" dirty="0">
                <a:solidFill>
                  <a:srgbClr val="7F7F7F"/>
                </a:solidFill>
                <a:latin typeface="Avenir Book"/>
              </a:rPr>
              <a:t/>
            </a:r>
            <a:br>
              <a:rPr lang="en-US" sz="1400" dirty="0">
                <a:solidFill>
                  <a:srgbClr val="7F7F7F"/>
                </a:solidFill>
                <a:latin typeface="Avenir Book"/>
              </a:rPr>
            </a:br>
            <a:r>
              <a:rPr lang="en-US" sz="1400" dirty="0">
                <a:solidFill>
                  <a:srgbClr val="7F7F7F"/>
                </a:solidFill>
                <a:latin typeface="Avenir Book"/>
              </a:rPr>
              <a:t/>
            </a:r>
            <a:br>
              <a:rPr lang="en-US" sz="1400" dirty="0">
                <a:solidFill>
                  <a:srgbClr val="7F7F7F"/>
                </a:solidFill>
                <a:latin typeface="Avenir Book"/>
              </a:rPr>
            </a:br>
            <a:r>
              <a:rPr lang="en-US" sz="1400" b="1" dirty="0">
                <a:solidFill>
                  <a:srgbClr val="000000"/>
                </a:solidFill>
                <a:latin typeface="Avenir Book"/>
              </a:rPr>
              <a:t>Won't Haves</a:t>
            </a:r>
            <a:r>
              <a:rPr lang="en-US" sz="1400" dirty="0">
                <a:solidFill>
                  <a:srgbClr val="000000"/>
                </a:solidFill>
                <a:latin typeface="Avenir Book"/>
              </a:rPr>
              <a:t> are features that have been requested but are explicitly excluded from scope for the planned duration, and may be included in a future phase of development.</a:t>
            </a:r>
            <a:r>
              <a:rPr lang="en-US" sz="1400" dirty="0">
                <a:solidFill>
                  <a:srgbClr val="7F7F7F"/>
                </a:solidFill>
                <a:latin typeface="Avenir Book"/>
              </a:rPr>
              <a:t/>
            </a:r>
            <a:br>
              <a:rPr lang="en-US" sz="1400" dirty="0">
                <a:solidFill>
                  <a:srgbClr val="7F7F7F"/>
                </a:solidFill>
                <a:latin typeface="Avenir Book"/>
              </a:rPr>
            </a:br>
            <a:r>
              <a:rPr lang="en-US" sz="1400" dirty="0">
                <a:solidFill>
                  <a:srgbClr val="7F7F7F"/>
                </a:solidFill>
                <a:latin typeface="Avenir Book"/>
              </a:rPr>
              <a:t/>
            </a:r>
            <a:br>
              <a:rPr lang="en-US" sz="1400" dirty="0">
                <a:solidFill>
                  <a:srgbClr val="7F7F7F"/>
                </a:solidFill>
                <a:latin typeface="Avenir Book"/>
              </a:rPr>
            </a:br>
            <a:endParaRPr lang="en-US" sz="1400" dirty="0">
              <a:solidFill>
                <a:srgbClr val="7F7F7F"/>
              </a:solidFill>
              <a:latin typeface="Avenir Book"/>
            </a:endParaRPr>
          </a:p>
          <a:p>
            <a:pPr defTabSz="914217">
              <a:defRPr/>
            </a:pPr>
            <a:endParaRPr lang="en-US" dirty="0">
              <a:solidFill>
                <a:srgbClr val="7F7F7F"/>
              </a:solidFill>
              <a:latin typeface="Lato Light"/>
            </a:endParaRPr>
          </a:p>
        </p:txBody>
      </p:sp>
    </p:spTree>
    <p:extLst>
      <p:ext uri="{BB962C8B-B14F-4D97-AF65-F5344CB8AC3E}">
        <p14:creationId xmlns:p14="http://schemas.microsoft.com/office/powerpoint/2010/main" val="3123363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7866" y="259202"/>
            <a:ext cx="5271551" cy="2717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3"/>
          <p:cNvSpPr txBox="1">
            <a:spLocks/>
          </p:cNvSpPr>
          <p:nvPr/>
        </p:nvSpPr>
        <p:spPr>
          <a:xfrm>
            <a:off x="559233" y="263375"/>
            <a:ext cx="11834813" cy="618331"/>
          </a:xfrm>
          <a:prstGeom prst="rect">
            <a:avLst/>
          </a:prstGeom>
          <a:noFill/>
          <a:ln>
            <a:noFill/>
          </a:ln>
        </p:spPr>
        <p:txBody>
          <a:bodyPr vert="horz" lIns="45713" tIns="45713" rIns="45713" bIns="45713" rtlCol="0" anchor="ctr" anchorCtr="0">
            <a:normAutofit/>
          </a:bodyPr>
          <a:lstStyle>
            <a:lvl1pPr algn="l" defTabSz="1828434" rtl="0" eaLnBrk="1" latinLnBrk="0" hangingPunct="1">
              <a:lnSpc>
                <a:spcPct val="90000"/>
              </a:lnSpc>
              <a:spcBef>
                <a:spcPct val="0"/>
              </a:spcBef>
              <a:buNone/>
              <a:defRPr lang="en-US" sz="6000" kern="1200">
                <a:solidFill>
                  <a:schemeClr val="tx1"/>
                </a:solidFill>
                <a:latin typeface="Avenir Book" charset="0"/>
                <a:ea typeface="Avenir Book" charset="0"/>
                <a:cs typeface="Avenir Book" charset="0"/>
              </a:defRPr>
            </a:lvl1pPr>
          </a:lstStyle>
          <a:p>
            <a:pPr defTabSz="914217">
              <a:lnSpc>
                <a:spcPct val="80000"/>
              </a:lnSpc>
              <a:spcBef>
                <a:spcPts val="0"/>
              </a:spcBef>
              <a:buClr>
                <a:srgbClr val="0070C0"/>
              </a:buClr>
              <a:defRPr/>
            </a:pPr>
            <a:r>
              <a:rPr lang="en-US" sz="3199" b="1" dirty="0">
                <a:solidFill>
                  <a:srgbClr val="92D050"/>
                </a:solidFill>
              </a:rPr>
              <a:t>Prioritizing User Stories: </a:t>
            </a:r>
            <a:r>
              <a:rPr lang="en-US" sz="3199" b="1" dirty="0" smtClean="0">
                <a:solidFill>
                  <a:srgbClr val="92D050"/>
                </a:solidFill>
              </a:rPr>
              <a:t>Kano Model</a:t>
            </a:r>
            <a:endParaRPr lang="en-US" sz="3199" b="1" dirty="0">
              <a:solidFill>
                <a:srgbClr val="92D050"/>
              </a:solidFill>
            </a:endParaRPr>
          </a:p>
        </p:txBody>
      </p:sp>
      <p:sp>
        <p:nvSpPr>
          <p:cNvPr id="2" name="Rectangle 1"/>
          <p:cNvSpPr/>
          <p:nvPr/>
        </p:nvSpPr>
        <p:spPr>
          <a:xfrm>
            <a:off x="5284518" y="6520973"/>
            <a:ext cx="6824899" cy="307777"/>
          </a:xfrm>
          <a:prstGeom prst="rect">
            <a:avLst/>
          </a:prstGeom>
        </p:spPr>
        <p:txBody>
          <a:bodyPr wrap="square">
            <a:spAutoFit/>
          </a:bodyPr>
          <a:lstStyle/>
          <a:p>
            <a:pPr algn="r"/>
            <a:r>
              <a:rPr lang="en-US" sz="1400" dirty="0" smtClean="0">
                <a:hlinkClick r:id="rId4"/>
              </a:rPr>
              <a:t>Ref: https</a:t>
            </a:r>
            <a:r>
              <a:rPr lang="en-US" sz="1400" dirty="0">
                <a:hlinkClick r:id="rId4"/>
              </a:rPr>
              <a:t>://github.com/tusjain/agileanswer/blob/master/repository/Kano%20Model.pdf</a:t>
            </a:r>
            <a:endParaRPr lang="en-US" sz="1400" dirty="0"/>
          </a:p>
        </p:txBody>
      </p:sp>
      <p:sp>
        <p:nvSpPr>
          <p:cNvPr id="3" name="Rectangle 2"/>
          <p:cNvSpPr/>
          <p:nvPr/>
        </p:nvSpPr>
        <p:spPr>
          <a:xfrm>
            <a:off x="580662" y="928678"/>
            <a:ext cx="6257204" cy="5324535"/>
          </a:xfrm>
          <a:prstGeom prst="rect">
            <a:avLst/>
          </a:prstGeom>
        </p:spPr>
        <p:txBody>
          <a:bodyPr wrap="square">
            <a:spAutoFit/>
          </a:bodyPr>
          <a:lstStyle/>
          <a:p>
            <a:r>
              <a:rPr lang="en-US" sz="2000" b="1" dirty="0" smtClean="0"/>
              <a:t>Must </a:t>
            </a:r>
            <a:r>
              <a:rPr lang="en-US" sz="2000" b="1" dirty="0"/>
              <a:t>Haves </a:t>
            </a:r>
            <a:endParaRPr lang="en-US" sz="2000" dirty="0"/>
          </a:p>
          <a:p>
            <a:r>
              <a:rPr lang="en-US" sz="2000" dirty="0"/>
              <a:t>These are the requirements that the customers expect and are taken for granted. When done well, customers are just neutral, but when done poorly, customers are very dissatisfied. Kano originally called these “Must-</a:t>
            </a:r>
            <a:r>
              <a:rPr lang="en-US" sz="2000" dirty="0" err="1"/>
              <a:t>be’s</a:t>
            </a:r>
            <a:r>
              <a:rPr lang="en-US" sz="2000" dirty="0"/>
              <a:t>” because they are the requirements that must be included and are the price of entry into a market. </a:t>
            </a:r>
          </a:p>
          <a:p>
            <a:r>
              <a:rPr lang="en-US" sz="2000" b="1" dirty="0"/>
              <a:t>Need to Haves </a:t>
            </a:r>
            <a:endParaRPr lang="en-US" sz="2000" dirty="0"/>
          </a:p>
          <a:p>
            <a:r>
              <a:rPr lang="en-US" sz="2000" dirty="0"/>
              <a:t>These attributes result in satisfaction when fulfilled and dissatisfaction when not fulfilled. These are attributes that are spoken and the ones in which companies compete. </a:t>
            </a:r>
          </a:p>
          <a:p>
            <a:r>
              <a:rPr lang="en-US" sz="2000" b="1" dirty="0"/>
              <a:t>Delighters </a:t>
            </a:r>
            <a:endParaRPr lang="en-US" sz="2000" dirty="0"/>
          </a:p>
          <a:p>
            <a:r>
              <a:rPr lang="en-US" sz="2000" dirty="0"/>
              <a:t>These attributes provide satisfaction when achieved fully, but do not cause dissatisfaction when not fulfilled. These are attributes that are not normally expected. Since these types of attributes of quality unexpectedly delight customers, they are often unspoken. </a:t>
            </a:r>
          </a:p>
        </p:txBody>
      </p:sp>
      <p:sp>
        <p:nvSpPr>
          <p:cNvPr id="7" name="Rectangle 6"/>
          <p:cNvSpPr/>
          <p:nvPr/>
        </p:nvSpPr>
        <p:spPr>
          <a:xfrm>
            <a:off x="6954537" y="3346403"/>
            <a:ext cx="5038207" cy="2554545"/>
          </a:xfrm>
          <a:prstGeom prst="rect">
            <a:avLst/>
          </a:prstGeom>
        </p:spPr>
        <p:txBody>
          <a:bodyPr wrap="square">
            <a:spAutoFit/>
          </a:bodyPr>
          <a:lstStyle/>
          <a:p>
            <a:r>
              <a:rPr lang="en-US" sz="2000" b="1" dirty="0" smtClean="0"/>
              <a:t>Indifference </a:t>
            </a:r>
            <a:endParaRPr lang="en-US" sz="2000" dirty="0"/>
          </a:p>
          <a:p>
            <a:r>
              <a:rPr lang="en-US" sz="2000" dirty="0"/>
              <a:t>These attributes refer to aspects that are neither good nor bad, and they do not result in either customer satisfaction or customer dissatisfaction</a:t>
            </a:r>
            <a:r>
              <a:rPr lang="en-US" sz="2000" dirty="0" smtClean="0"/>
              <a:t>.</a:t>
            </a:r>
          </a:p>
          <a:p>
            <a:r>
              <a:rPr lang="en-US" sz="2000" dirty="0" smtClean="0"/>
              <a:t> </a:t>
            </a:r>
            <a:endParaRPr lang="en-US" sz="2000" dirty="0"/>
          </a:p>
          <a:p>
            <a:r>
              <a:rPr lang="en-US" sz="2000" dirty="0">
                <a:solidFill>
                  <a:srgbClr val="FF0000"/>
                </a:solidFill>
              </a:rPr>
              <a:t>With time and competitive pressure, </a:t>
            </a:r>
            <a:r>
              <a:rPr lang="en-US" sz="2000" b="1" dirty="0">
                <a:solidFill>
                  <a:srgbClr val="FF0000"/>
                </a:solidFill>
              </a:rPr>
              <a:t>Delighters </a:t>
            </a:r>
            <a:r>
              <a:rPr lang="en-US" sz="2000" dirty="0">
                <a:solidFill>
                  <a:srgbClr val="FF0000"/>
                </a:solidFill>
              </a:rPr>
              <a:t>turns into </a:t>
            </a:r>
            <a:r>
              <a:rPr lang="en-US" sz="2000" b="1" dirty="0">
                <a:solidFill>
                  <a:srgbClr val="FF0000"/>
                </a:solidFill>
              </a:rPr>
              <a:t>Must Haves</a:t>
            </a:r>
            <a:r>
              <a:rPr lang="en-US" sz="2000" dirty="0">
                <a:solidFill>
                  <a:srgbClr val="FF0000"/>
                </a:solidFill>
              </a:rPr>
              <a:t>. </a:t>
            </a:r>
            <a:endParaRPr lang="en-US" sz="2000" dirty="0">
              <a:solidFill>
                <a:srgbClr val="FF0000"/>
              </a:solidFill>
            </a:endParaRPr>
          </a:p>
        </p:txBody>
      </p:sp>
    </p:spTree>
    <p:extLst>
      <p:ext uri="{BB962C8B-B14F-4D97-AF65-F5344CB8AC3E}">
        <p14:creationId xmlns:p14="http://schemas.microsoft.com/office/powerpoint/2010/main" val="1918732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6" name="Title 3"/>
          <p:cNvSpPr txBox="1">
            <a:spLocks/>
          </p:cNvSpPr>
          <p:nvPr/>
        </p:nvSpPr>
        <p:spPr>
          <a:xfrm>
            <a:off x="559233" y="263375"/>
            <a:ext cx="11834813" cy="618331"/>
          </a:xfrm>
          <a:prstGeom prst="rect">
            <a:avLst/>
          </a:prstGeom>
          <a:noFill/>
          <a:ln>
            <a:noFill/>
          </a:ln>
        </p:spPr>
        <p:txBody>
          <a:bodyPr vert="horz" lIns="45713" tIns="45713" rIns="45713" bIns="45713" rtlCol="0" anchor="ctr" anchorCtr="0">
            <a:normAutofit/>
          </a:bodyPr>
          <a:lstStyle>
            <a:lvl1pPr algn="l" defTabSz="1828434" rtl="0" eaLnBrk="1" latinLnBrk="0" hangingPunct="1">
              <a:lnSpc>
                <a:spcPct val="90000"/>
              </a:lnSpc>
              <a:spcBef>
                <a:spcPct val="0"/>
              </a:spcBef>
              <a:buNone/>
              <a:defRPr lang="en-US" sz="6000" kern="1200">
                <a:solidFill>
                  <a:schemeClr val="tx1"/>
                </a:solidFill>
                <a:latin typeface="Avenir Book" charset="0"/>
                <a:ea typeface="Avenir Book" charset="0"/>
                <a:cs typeface="Avenir Book" charset="0"/>
              </a:defRPr>
            </a:lvl1pPr>
          </a:lstStyle>
          <a:p>
            <a:pPr defTabSz="914217">
              <a:lnSpc>
                <a:spcPct val="80000"/>
              </a:lnSpc>
              <a:spcBef>
                <a:spcPts val="0"/>
              </a:spcBef>
              <a:buClr>
                <a:srgbClr val="0070C0"/>
              </a:buClr>
              <a:defRPr/>
            </a:pPr>
            <a:r>
              <a:rPr lang="en-US" sz="3199" b="1" dirty="0">
                <a:solidFill>
                  <a:srgbClr val="92D050"/>
                </a:solidFill>
              </a:rPr>
              <a:t>Prioritizing </a:t>
            </a:r>
            <a:r>
              <a:rPr lang="en-US" sz="3199" b="1" dirty="0" smtClean="0">
                <a:solidFill>
                  <a:srgbClr val="92D050"/>
                </a:solidFill>
              </a:rPr>
              <a:t>Epics, Features or Stories</a:t>
            </a:r>
            <a:r>
              <a:rPr lang="en-US" sz="3199" b="1" dirty="0">
                <a:solidFill>
                  <a:srgbClr val="92D050"/>
                </a:solidFill>
              </a:rPr>
              <a:t>: </a:t>
            </a:r>
            <a:r>
              <a:rPr lang="en-US" sz="3199" b="1" dirty="0" smtClean="0">
                <a:solidFill>
                  <a:srgbClr val="92D050"/>
                </a:solidFill>
              </a:rPr>
              <a:t>WSJF</a:t>
            </a:r>
            <a:endParaRPr lang="en-US" sz="3199" b="1" dirty="0">
              <a:solidFill>
                <a:srgbClr val="92D050"/>
              </a:solidFill>
            </a:endParaRPr>
          </a:p>
        </p:txBody>
      </p:sp>
      <p:sp>
        <p:nvSpPr>
          <p:cNvPr id="5" name="TextBox 4"/>
          <p:cNvSpPr txBox="1"/>
          <p:nvPr/>
        </p:nvSpPr>
        <p:spPr>
          <a:xfrm>
            <a:off x="559233" y="881706"/>
            <a:ext cx="10876401" cy="4770537"/>
          </a:xfrm>
          <a:prstGeom prst="rect">
            <a:avLst/>
          </a:prstGeom>
          <a:noFill/>
        </p:spPr>
        <p:txBody>
          <a:bodyPr wrap="square" rtlCol="0">
            <a:spAutoFit/>
          </a:bodyPr>
          <a:lstStyle/>
          <a:p>
            <a:pPr defTabSz="914217">
              <a:defRPr/>
            </a:pPr>
            <a:r>
              <a:rPr lang="en-US" sz="1600" i="1" dirty="0">
                <a:latin typeface="Avenir Book"/>
              </a:rPr>
              <a:t>Weighted Shortest Job First (WSJF)</a:t>
            </a:r>
            <a:r>
              <a:rPr lang="en-US" sz="1600" dirty="0">
                <a:latin typeface="Avenir Book"/>
              </a:rPr>
              <a:t> is a prioritization model used to sequence “jobs” (e.g., </a:t>
            </a:r>
            <a:r>
              <a:rPr lang="en-US" sz="1600" dirty="0" smtClean="0">
                <a:latin typeface="Avenir Book"/>
              </a:rPr>
              <a:t>Epic and Features) </a:t>
            </a:r>
            <a:r>
              <a:rPr lang="en-US" sz="1600" dirty="0">
                <a:latin typeface="Avenir Book"/>
              </a:rPr>
              <a:t>to produce maximum economic benefit. </a:t>
            </a:r>
            <a:endParaRPr lang="en-US" sz="1600" dirty="0" smtClean="0">
              <a:latin typeface="Avenir Book"/>
            </a:endParaRPr>
          </a:p>
          <a:p>
            <a:pPr defTabSz="914217">
              <a:defRPr/>
            </a:pPr>
            <a:endParaRPr lang="en-US" sz="1600" dirty="0" smtClean="0">
              <a:solidFill>
                <a:srgbClr val="7F7F7F"/>
              </a:solidFill>
              <a:latin typeface="Avenir Book"/>
            </a:endParaRPr>
          </a:p>
          <a:p>
            <a:r>
              <a:rPr lang="en-US" sz="1600" dirty="0" smtClean="0">
                <a:latin typeface="Avenir Book"/>
              </a:rPr>
              <a:t>We </a:t>
            </a:r>
            <a:r>
              <a:rPr lang="en-US" sz="1600" dirty="0">
                <a:latin typeface="Avenir Book"/>
              </a:rPr>
              <a:t>need to establish both the cost of delay and the duration for each job. There are three primary elements that contribute to the cost of delay:</a:t>
            </a:r>
          </a:p>
          <a:p>
            <a:endParaRPr lang="en-US" sz="1600" b="1" dirty="0" smtClean="0">
              <a:latin typeface="Avenir Book"/>
            </a:endParaRPr>
          </a:p>
          <a:p>
            <a:pPr marL="285750" indent="-285750">
              <a:buFont typeface="Arial" panose="020B0604020202020204" pitchFamily="34" charset="0"/>
              <a:buChar char="•"/>
            </a:pPr>
            <a:r>
              <a:rPr lang="en-US" sz="1600" b="1" dirty="0" smtClean="0">
                <a:latin typeface="Avenir Book"/>
              </a:rPr>
              <a:t>User-Business </a:t>
            </a:r>
            <a:r>
              <a:rPr lang="en-US" sz="1600" b="1" dirty="0">
                <a:latin typeface="Avenir Book"/>
              </a:rPr>
              <a:t>Value:</a:t>
            </a:r>
            <a:r>
              <a:rPr lang="en-US" sz="1600" dirty="0">
                <a:latin typeface="Avenir Book"/>
              </a:rPr>
              <a:t> Do our users prefer this over that? What is the revenue impact on our business? Is there a potential penalty or other negative impact if we delay</a:t>
            </a:r>
            <a:r>
              <a:rPr lang="en-US" sz="1600" dirty="0" smtClean="0">
                <a:latin typeface="Avenir Book"/>
              </a:rPr>
              <a:t>?</a:t>
            </a:r>
            <a:br>
              <a:rPr lang="en-US" sz="1600" dirty="0" smtClean="0">
                <a:latin typeface="Avenir Book"/>
              </a:rPr>
            </a:br>
            <a:endParaRPr lang="en-US" sz="1600" dirty="0">
              <a:latin typeface="Avenir Book"/>
            </a:endParaRPr>
          </a:p>
          <a:p>
            <a:pPr marL="285750" indent="-285750">
              <a:buFont typeface="Arial" panose="020B0604020202020204" pitchFamily="34" charset="0"/>
              <a:buChar char="•"/>
            </a:pPr>
            <a:r>
              <a:rPr lang="en-US" sz="1600" b="1" dirty="0">
                <a:latin typeface="Avenir Book"/>
              </a:rPr>
              <a:t>Time Criticality:</a:t>
            </a:r>
            <a:r>
              <a:rPr lang="en-US" sz="1600" dirty="0">
                <a:latin typeface="Avenir Book"/>
              </a:rPr>
              <a:t> How does the user/business value decay over time? Is there a fixed deadline? Will they wait for us or move to another solution? Are </a:t>
            </a:r>
            <a:r>
              <a:rPr lang="en-US" sz="1600" dirty="0" smtClean="0">
                <a:latin typeface="Avenir Book"/>
              </a:rPr>
              <a:t>there milestones in </a:t>
            </a:r>
            <a:r>
              <a:rPr lang="en-US" sz="1600" dirty="0">
                <a:latin typeface="Avenir Book"/>
              </a:rPr>
              <a:t>the critical path impacted by </a:t>
            </a:r>
            <a:r>
              <a:rPr lang="en-US" sz="1600" dirty="0" smtClean="0">
                <a:latin typeface="Avenir Book"/>
              </a:rPr>
              <a:t>this?</a:t>
            </a:r>
            <a:br>
              <a:rPr lang="en-US" sz="1600" dirty="0" smtClean="0">
                <a:latin typeface="Avenir Book"/>
              </a:rPr>
            </a:br>
            <a:endParaRPr lang="en-US" sz="1600" dirty="0">
              <a:latin typeface="Avenir Book"/>
            </a:endParaRPr>
          </a:p>
          <a:p>
            <a:pPr marL="285750" indent="-285750">
              <a:buFont typeface="Arial" panose="020B0604020202020204" pitchFamily="34" charset="0"/>
              <a:buChar char="•"/>
            </a:pPr>
            <a:r>
              <a:rPr lang="en-US" sz="1600" b="1" dirty="0">
                <a:latin typeface="Avenir Book"/>
              </a:rPr>
              <a:t>Risk Reduction-Opportunity Enablement Value: </a:t>
            </a:r>
            <a:r>
              <a:rPr lang="en-US" sz="1600" dirty="0">
                <a:latin typeface="Avenir Book"/>
              </a:rPr>
              <a:t>What else does this do for our business? Does it reduce the risk of this or a future delivery? Is there value in the information we will receive? Will this feature open up new business opportunities</a:t>
            </a:r>
            <a:r>
              <a:rPr lang="en-US" sz="1600" dirty="0" smtClean="0">
                <a:latin typeface="Avenir Book"/>
              </a:rPr>
              <a:t>?</a:t>
            </a:r>
          </a:p>
          <a:p>
            <a:endParaRPr lang="en-US" sz="1600" dirty="0" smtClean="0">
              <a:latin typeface="Avenir Book"/>
            </a:endParaRPr>
          </a:p>
          <a:p>
            <a:r>
              <a:rPr lang="en-US" sz="1600" dirty="0" smtClean="0">
                <a:latin typeface="Avenir Book"/>
              </a:rPr>
              <a:t/>
            </a:r>
            <a:br>
              <a:rPr lang="en-US" sz="1600" dirty="0" smtClean="0">
                <a:latin typeface="Avenir Book"/>
              </a:rPr>
            </a:br>
            <a:r>
              <a:rPr lang="en-US" sz="1600" dirty="0" smtClean="0">
                <a:latin typeface="Avenir Book"/>
              </a:rPr>
              <a:t>Since </a:t>
            </a:r>
            <a:r>
              <a:rPr lang="en-US" sz="1600" dirty="0">
                <a:latin typeface="Avenir Book"/>
              </a:rPr>
              <a:t>we are in continuous flow and should have a large enough backlog to choose from, we needn’t worry about the absolute numbers. We can just compare backlog items relative to each </a:t>
            </a:r>
            <a:r>
              <a:rPr lang="en-US" sz="1600" dirty="0" smtClean="0">
                <a:latin typeface="Avenir Book"/>
              </a:rPr>
              <a:t>other. </a:t>
            </a:r>
            <a:r>
              <a:rPr lang="en-US" sz="1600" dirty="0" smtClean="0">
                <a:latin typeface="Avenir Book"/>
              </a:rPr>
              <a:t>Duration can be swapped with Job Size.</a:t>
            </a:r>
            <a:endParaRPr lang="en-US" dirty="0">
              <a:solidFill>
                <a:srgbClr val="7F7F7F"/>
              </a:solidFill>
              <a:latin typeface="Lato Light"/>
            </a:endParaRPr>
          </a:p>
        </p:txBody>
      </p:sp>
      <p:sp>
        <p:nvSpPr>
          <p:cNvPr id="2" name="Rectangle 1"/>
          <p:cNvSpPr/>
          <p:nvPr/>
        </p:nvSpPr>
        <p:spPr>
          <a:xfrm>
            <a:off x="973777" y="4677689"/>
            <a:ext cx="9844644" cy="338554"/>
          </a:xfrm>
          <a:prstGeom prst="rect">
            <a:avLst/>
          </a:prstGeom>
        </p:spPr>
        <p:txBody>
          <a:bodyPr wrap="square">
            <a:spAutoFit/>
          </a:bodyPr>
          <a:lstStyle/>
          <a:p>
            <a:pPr algn="ctr"/>
            <a:r>
              <a:rPr lang="en-US" sz="1600" b="1" dirty="0">
                <a:solidFill>
                  <a:srgbClr val="7030A0"/>
                </a:solidFill>
                <a:latin typeface="Avenir Book"/>
              </a:rPr>
              <a:t>Cost of Delay = User-Business Value + Time Criticality + Risk Reduction and/or </a:t>
            </a:r>
            <a:r>
              <a:rPr lang="en-US" sz="1600" b="1" dirty="0" err="1">
                <a:solidFill>
                  <a:srgbClr val="7030A0"/>
                </a:solidFill>
                <a:latin typeface="Avenir Book"/>
              </a:rPr>
              <a:t>Oppty</a:t>
            </a:r>
            <a:r>
              <a:rPr lang="en-US" sz="1600" b="1" dirty="0">
                <a:solidFill>
                  <a:srgbClr val="7030A0"/>
                </a:solidFill>
                <a:latin typeface="Avenir Book"/>
              </a:rPr>
              <a:t> Enablement</a:t>
            </a:r>
            <a:endParaRPr lang="en-US" sz="1600" dirty="0">
              <a:solidFill>
                <a:srgbClr val="7030A0"/>
              </a:solidFill>
              <a:latin typeface="Avenir Book"/>
            </a:endParaRPr>
          </a:p>
        </p:txBody>
      </p:sp>
      <p:sp>
        <p:nvSpPr>
          <p:cNvPr id="7" name="Rectangle 6"/>
          <p:cNvSpPr/>
          <p:nvPr/>
        </p:nvSpPr>
        <p:spPr>
          <a:xfrm>
            <a:off x="4287703" y="5934827"/>
            <a:ext cx="3609390" cy="338554"/>
          </a:xfrm>
          <a:prstGeom prst="rect">
            <a:avLst/>
          </a:prstGeom>
        </p:spPr>
        <p:txBody>
          <a:bodyPr wrap="square">
            <a:spAutoFit/>
          </a:bodyPr>
          <a:lstStyle/>
          <a:p>
            <a:pPr algn="ctr"/>
            <a:r>
              <a:rPr lang="en-US" sz="1600" b="1" dirty="0" smtClean="0">
                <a:solidFill>
                  <a:srgbClr val="7030A0"/>
                </a:solidFill>
                <a:latin typeface="Avenir Book"/>
              </a:rPr>
              <a:t>WSJF = Cost of Delay / Job Size</a:t>
            </a:r>
            <a:endParaRPr lang="en-US" sz="1600" dirty="0">
              <a:solidFill>
                <a:srgbClr val="7030A0"/>
              </a:solidFill>
              <a:latin typeface="Avenir Book"/>
            </a:endParaRPr>
          </a:p>
        </p:txBody>
      </p:sp>
    </p:spTree>
    <p:extLst>
      <p:ext uri="{BB962C8B-B14F-4D97-AF65-F5344CB8AC3E}">
        <p14:creationId xmlns:p14="http://schemas.microsoft.com/office/powerpoint/2010/main" val="769716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07914" y="200353"/>
            <a:ext cx="11630733" cy="603980"/>
          </a:xfrm>
          <a:prstGeom prst="rect">
            <a:avLst/>
          </a:prstGeom>
          <a:noFill/>
          <a:ln>
            <a:noFill/>
          </a:ln>
        </p:spPr>
        <p:txBody>
          <a:bodyPr lIns="121897" tIns="60932" rIns="121897" bIns="60932" anchor="t" anchorCtr="0">
            <a:noAutofit/>
          </a:bodyPr>
          <a:lstStyle/>
          <a:p>
            <a:pPr>
              <a:buSzPct val="25000"/>
            </a:pPr>
            <a:r>
              <a:rPr lang="en-US" sz="3199" b="1" dirty="0">
                <a:solidFill>
                  <a:srgbClr val="92D050"/>
                </a:solidFill>
                <a:latin typeface="Avenir Book" charset="0"/>
                <a:ea typeface="Avenir Book" charset="0"/>
                <a:cs typeface="Avenir Book" charset="0"/>
              </a:rPr>
              <a:t>Product Owner characteristics</a:t>
            </a:r>
          </a:p>
        </p:txBody>
      </p:sp>
      <p:sp>
        <p:nvSpPr>
          <p:cNvPr id="379" name="Shape 379"/>
          <p:cNvSpPr txBox="1">
            <a:spLocks noGrp="1"/>
          </p:cNvSpPr>
          <p:nvPr>
            <p:ph type="sldNum" idx="12"/>
          </p:nvPr>
        </p:nvSpPr>
        <p:spPr>
          <a:xfrm>
            <a:off x="11254523" y="6340176"/>
            <a:ext cx="624383" cy="372533"/>
          </a:xfrm>
          <a:prstGeom prst="rect">
            <a:avLst/>
          </a:prstGeom>
          <a:noFill/>
          <a:ln>
            <a:noFill/>
          </a:ln>
        </p:spPr>
        <p:txBody>
          <a:bodyPr lIns="121897" tIns="60932" rIns="121897" bIns="60932" anchor="t" anchorCtr="0">
            <a:noAutofit/>
          </a:bodyPr>
          <a:lstStyle/>
          <a:p>
            <a:pPr>
              <a:buClr>
                <a:srgbClr val="3F3F3F"/>
              </a:buClr>
              <a:buSzPct val="25000"/>
            </a:pPr>
            <a:fld id="{00000000-1234-1234-1234-123412341234}" type="slidenum">
              <a:rPr lang="en-US" sz="1300">
                <a:solidFill>
                  <a:srgbClr val="3F3F3F"/>
                </a:solidFill>
                <a:latin typeface="Arial"/>
                <a:ea typeface="Arial"/>
                <a:cs typeface="Arial"/>
                <a:sym typeface="Arial"/>
              </a:rPr>
              <a:pPr>
                <a:buClr>
                  <a:srgbClr val="3F3F3F"/>
                </a:buClr>
                <a:buSzPct val="25000"/>
              </a:pPr>
              <a:t>7</a:t>
            </a:fld>
            <a:endParaRPr lang="en-US" sz="1300">
              <a:solidFill>
                <a:srgbClr val="3F3F3F"/>
              </a:solidFill>
              <a:latin typeface="Arial"/>
              <a:ea typeface="Arial"/>
              <a:cs typeface="Arial"/>
              <a:sym typeface="Arial"/>
            </a:endParaRPr>
          </a:p>
        </p:txBody>
      </p:sp>
      <p:sp>
        <p:nvSpPr>
          <p:cNvPr id="28" name="Slide Number Placeholder 18"/>
          <p:cNvSpPr txBox="1">
            <a:spLocks/>
          </p:cNvSpPr>
          <p:nvPr/>
        </p:nvSpPr>
        <p:spPr>
          <a:xfrm>
            <a:off x="11497912" y="8475134"/>
            <a:ext cx="3657600" cy="486833"/>
          </a:xfrm>
          <a:prstGeom prst="rect">
            <a:avLst/>
          </a:prstGeom>
          <a:noFill/>
          <a:ln>
            <a:noFill/>
          </a:ln>
        </p:spPr>
        <p:txBody>
          <a:bodyPr lIns="121897" tIns="60932" rIns="121897" bIns="60932"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5D17B3FE-6885-024A-948A-BC5F1F9B326E}" type="slidenum">
              <a:rPr lang="en-US" smtClean="0">
                <a:solidFill>
                  <a:srgbClr val="002060"/>
                </a:solidFill>
              </a:rPr>
              <a:pPr/>
              <a:t>7</a:t>
            </a:fld>
            <a:endParaRPr lang="en-US" dirty="0" smtClean="0">
              <a:solidFill>
                <a:srgbClr val="002060"/>
              </a:solidFill>
            </a:endParaRPr>
          </a:p>
        </p:txBody>
      </p:sp>
      <p:graphicFrame>
        <p:nvGraphicFramePr>
          <p:cNvPr id="4" name="Diagram 3"/>
          <p:cNvGraphicFramePr/>
          <p:nvPr>
            <p:extLst>
              <p:ext uri="{D42A27DB-BD31-4B8C-83A1-F6EECF244321}">
                <p14:modId xmlns:p14="http://schemas.microsoft.com/office/powerpoint/2010/main" val="3272676841"/>
              </p:ext>
            </p:extLst>
          </p:nvPr>
        </p:nvGraphicFramePr>
        <p:xfrm>
          <a:off x="1339272" y="841085"/>
          <a:ext cx="10158640" cy="55158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256384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307975" y="2178499"/>
            <a:ext cx="4764962" cy="1780276"/>
          </a:xfrm>
          <a:prstGeom prst="rect">
            <a:avLst/>
          </a:prstGeom>
          <a:noFill/>
          <a:ln>
            <a:noFill/>
          </a:ln>
        </p:spPr>
        <p:txBody>
          <a:bodyPr vert="horz" lIns="45713" tIns="45713" rIns="45713" bIns="45713"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17">
              <a:lnSpc>
                <a:spcPct val="80000"/>
              </a:lnSpc>
              <a:spcBef>
                <a:spcPts val="0"/>
              </a:spcBef>
              <a:buClr>
                <a:srgbClr val="0070C0"/>
              </a:buClr>
            </a:pPr>
            <a:r>
              <a:rPr lang="en-US" b="1" dirty="0" smtClean="0">
                <a:solidFill>
                  <a:srgbClr val="92D050"/>
                </a:solidFill>
                <a:latin typeface="Avenir Book" charset="0"/>
                <a:ea typeface="Avenir Book" charset="0"/>
                <a:cs typeface="Avenir Book" charset="0"/>
              </a:rPr>
              <a:t>Reference Scale</a:t>
            </a:r>
            <a:endParaRPr lang="en-US" b="1" dirty="0" smtClean="0">
              <a:solidFill>
                <a:srgbClr val="92D050"/>
              </a:solidFill>
              <a:latin typeface="Avenir Book" charset="0"/>
              <a:ea typeface="Avenir Book" charset="0"/>
              <a:cs typeface="Avenir Book" charset="0"/>
            </a:endParaRPr>
          </a:p>
        </p:txBody>
      </p:sp>
      <p:sp>
        <p:nvSpPr>
          <p:cNvPr id="2" name="AutoShape 2" descr="Creating Personas for Design and Product Team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0930" y="279091"/>
            <a:ext cx="5982238" cy="6116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78826" y="6395898"/>
            <a:ext cx="9322130" cy="369332"/>
          </a:xfrm>
          <a:prstGeom prst="rect">
            <a:avLst/>
          </a:prstGeom>
        </p:spPr>
        <p:txBody>
          <a:bodyPr wrap="square">
            <a:spAutoFit/>
          </a:bodyPr>
          <a:lstStyle/>
          <a:p>
            <a:pPr algn="r"/>
            <a:r>
              <a:rPr lang="en-US" dirty="0" smtClean="0"/>
              <a:t>Ref: </a:t>
            </a:r>
            <a:r>
              <a:rPr lang="en-US" dirty="0" smtClean="0">
                <a:hlinkClick r:id="rId3"/>
              </a:rPr>
              <a:t>https</a:t>
            </a:r>
            <a:r>
              <a:rPr lang="en-US" dirty="0">
                <a:hlinkClick r:id="rId3"/>
              </a:rPr>
              <a:t>://</a:t>
            </a:r>
            <a:r>
              <a:rPr lang="en-US" dirty="0" smtClean="0">
                <a:hlinkClick r:id="rId3"/>
              </a:rPr>
              <a:t>agileanswer.blogspot.com/2018/09/relative-estimation-epics-features-and.html</a:t>
            </a:r>
            <a:endParaRPr lang="en-US" dirty="0" smtClean="0"/>
          </a:p>
        </p:txBody>
      </p:sp>
    </p:spTree>
    <p:extLst>
      <p:ext uri="{BB962C8B-B14F-4D97-AF65-F5344CB8AC3E}">
        <p14:creationId xmlns:p14="http://schemas.microsoft.com/office/powerpoint/2010/main" val="13320219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88950" y="304115"/>
            <a:ext cx="11834813" cy="618331"/>
          </a:xfrm>
          <a:prstGeom prst="rect">
            <a:avLst/>
          </a:prstGeom>
          <a:noFill/>
          <a:ln>
            <a:noFill/>
          </a:ln>
        </p:spPr>
        <p:txBody>
          <a:bodyPr vert="horz" lIns="45713" tIns="45713" rIns="45713" bIns="45713" rtlCol="0" anchor="ctr" anchorCtr="0">
            <a:normAutofit/>
          </a:bodyPr>
          <a:lstStyle/>
          <a:p>
            <a:pPr>
              <a:lnSpc>
                <a:spcPct val="80000"/>
              </a:lnSpc>
              <a:spcBef>
                <a:spcPts val="0"/>
              </a:spcBef>
              <a:buClr>
                <a:srgbClr val="0070C0"/>
              </a:buClr>
            </a:pPr>
            <a:r>
              <a:rPr lang="en-US" sz="3199" b="1" dirty="0" smtClean="0">
                <a:solidFill>
                  <a:srgbClr val="92D050"/>
                </a:solidFill>
                <a:latin typeface="Avenir Book" charset="0"/>
                <a:ea typeface="Avenir Book" charset="0"/>
                <a:cs typeface="Avenir Book" charset="0"/>
              </a:rPr>
              <a:t>Absolute vs. Relative Estimate</a:t>
            </a:r>
            <a:endParaRPr lang="en-CA" sz="3199" b="1" dirty="0">
              <a:solidFill>
                <a:srgbClr val="92D050"/>
              </a:solidFill>
              <a:latin typeface="Avenir Book" charset="0"/>
              <a:ea typeface="Avenir Book" charset="0"/>
              <a:cs typeface="Avenir Book" charset="0"/>
            </a:endParaRPr>
          </a:p>
        </p:txBody>
      </p:sp>
      <p:sp>
        <p:nvSpPr>
          <p:cNvPr id="6" name="Rectangle 5"/>
          <p:cNvSpPr/>
          <p:nvPr/>
        </p:nvSpPr>
        <p:spPr>
          <a:xfrm>
            <a:off x="488950" y="1103345"/>
            <a:ext cx="10235657" cy="823302"/>
          </a:xfrm>
          <a:prstGeom prst="rect">
            <a:avLst/>
          </a:prstGeom>
        </p:spPr>
        <p:txBody>
          <a:bodyPr wrap="square">
            <a:spAutoFit/>
          </a:bodyPr>
          <a:lstStyle/>
          <a:p>
            <a:pPr defTabSz="914217">
              <a:defRPr/>
            </a:pPr>
            <a:r>
              <a:rPr lang="en-US" sz="2400" b="1" dirty="0">
                <a:solidFill>
                  <a:srgbClr val="FFC000"/>
                </a:solidFill>
                <a:latin typeface="Avenir Book"/>
              </a:rPr>
              <a:t>Absolute Estimate</a:t>
            </a:r>
            <a:r>
              <a:rPr lang="en-US" sz="2750" dirty="0" smtClean="0">
                <a:solidFill>
                  <a:srgbClr val="7F7F7F">
                    <a:lumMod val="50000"/>
                  </a:srgbClr>
                </a:solidFill>
                <a:latin typeface="Avenir Book"/>
              </a:rPr>
              <a:t>: </a:t>
            </a:r>
            <a:r>
              <a:rPr lang="en-US" sz="2000" dirty="0">
                <a:latin typeface="Avenir Book"/>
              </a:rPr>
              <a:t>E</a:t>
            </a:r>
            <a:r>
              <a:rPr lang="en-US" sz="2000" dirty="0" smtClean="0">
                <a:latin typeface="Avenir Book"/>
              </a:rPr>
              <a:t>ach </a:t>
            </a:r>
            <a:r>
              <a:rPr lang="en-US" sz="2000" dirty="0">
                <a:latin typeface="Avenir Book"/>
              </a:rPr>
              <a:t>item </a:t>
            </a:r>
            <a:r>
              <a:rPr lang="en-US" sz="2000" dirty="0" smtClean="0">
                <a:latin typeface="Avenir Book"/>
              </a:rPr>
              <a:t>is estimated in </a:t>
            </a:r>
            <a:r>
              <a:rPr lang="en-US" sz="2000" dirty="0">
                <a:latin typeface="Avenir Book"/>
              </a:rPr>
              <a:t>isolation without comparing </a:t>
            </a:r>
            <a:r>
              <a:rPr lang="en-US" sz="2000" dirty="0" smtClean="0">
                <a:latin typeface="Avenir Book"/>
              </a:rPr>
              <a:t>it with other items</a:t>
            </a:r>
            <a:endParaRPr lang="en-US" sz="2000" dirty="0">
              <a:solidFill>
                <a:srgbClr val="7F7F7F">
                  <a:lumMod val="50000"/>
                </a:srgbClr>
              </a:solidFill>
              <a:latin typeface="Avenir Book"/>
            </a:endParaRPr>
          </a:p>
        </p:txBody>
      </p:sp>
      <p:sp>
        <p:nvSpPr>
          <p:cNvPr id="5" name="Rectangle 4"/>
          <p:cNvSpPr/>
          <p:nvPr/>
        </p:nvSpPr>
        <p:spPr>
          <a:xfrm>
            <a:off x="488949" y="2395603"/>
            <a:ext cx="10235657" cy="823302"/>
          </a:xfrm>
          <a:prstGeom prst="rect">
            <a:avLst/>
          </a:prstGeom>
        </p:spPr>
        <p:txBody>
          <a:bodyPr wrap="square">
            <a:spAutoFit/>
          </a:bodyPr>
          <a:lstStyle/>
          <a:p>
            <a:pPr defTabSz="914217">
              <a:defRPr/>
            </a:pPr>
            <a:r>
              <a:rPr lang="en-US" sz="2400" b="1" dirty="0" smtClean="0">
                <a:solidFill>
                  <a:srgbClr val="FFC000"/>
                </a:solidFill>
                <a:latin typeface="Avenir Book"/>
              </a:rPr>
              <a:t>Relative Estimate</a:t>
            </a:r>
            <a:r>
              <a:rPr lang="en-US" sz="2750" dirty="0" smtClean="0">
                <a:solidFill>
                  <a:srgbClr val="7F7F7F">
                    <a:lumMod val="50000"/>
                  </a:srgbClr>
                </a:solidFill>
                <a:latin typeface="Avenir Book"/>
              </a:rPr>
              <a:t>: </a:t>
            </a:r>
            <a:r>
              <a:rPr lang="en-US" sz="2000" dirty="0">
                <a:latin typeface="Avenir Book"/>
              </a:rPr>
              <a:t>Items a</a:t>
            </a:r>
            <a:r>
              <a:rPr lang="en-US" sz="2000" dirty="0" smtClean="0">
                <a:latin typeface="Avenir Book"/>
              </a:rPr>
              <a:t>re compared and ordered  or assigned an arbitrary number/designation to depict order</a:t>
            </a:r>
            <a:endParaRPr lang="en-US" sz="2000" dirty="0">
              <a:solidFill>
                <a:srgbClr val="7F7F7F">
                  <a:lumMod val="50000"/>
                </a:srgbClr>
              </a:solidFill>
              <a:latin typeface="Avenir Book"/>
            </a:endParaRPr>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852" y="3476992"/>
            <a:ext cx="4408393" cy="2549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2205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88950" y="304115"/>
            <a:ext cx="11834813" cy="618331"/>
          </a:xfrm>
          <a:prstGeom prst="rect">
            <a:avLst/>
          </a:prstGeom>
          <a:noFill/>
          <a:ln>
            <a:noFill/>
          </a:ln>
        </p:spPr>
        <p:txBody>
          <a:bodyPr vert="horz" lIns="45713" tIns="45713" rIns="45713" bIns="45713" rtlCol="0" anchor="ctr" anchorCtr="0">
            <a:normAutofit/>
          </a:bodyPr>
          <a:lstStyle/>
          <a:p>
            <a:pPr>
              <a:lnSpc>
                <a:spcPct val="80000"/>
              </a:lnSpc>
              <a:spcBef>
                <a:spcPts val="0"/>
              </a:spcBef>
              <a:buClr>
                <a:srgbClr val="0070C0"/>
              </a:buClr>
            </a:pPr>
            <a:r>
              <a:rPr lang="en-US" sz="3199" b="1" dirty="0" smtClean="0">
                <a:solidFill>
                  <a:srgbClr val="92D050"/>
                </a:solidFill>
                <a:latin typeface="Avenir Book" charset="0"/>
                <a:ea typeface="Avenir Book" charset="0"/>
                <a:cs typeface="Avenir Book" charset="0"/>
              </a:rPr>
              <a:t>Estimating an Story</a:t>
            </a:r>
            <a:endParaRPr lang="en-CA" sz="3199" b="1" dirty="0">
              <a:solidFill>
                <a:srgbClr val="92D050"/>
              </a:solidFill>
              <a:latin typeface="Avenir Book" charset="0"/>
              <a:ea typeface="Avenir Book" charset="0"/>
              <a:cs typeface="Avenir Book" charset="0"/>
            </a:endParaRPr>
          </a:p>
        </p:txBody>
      </p:sp>
      <p:sp>
        <p:nvSpPr>
          <p:cNvPr id="6" name="Rectangle 5"/>
          <p:cNvSpPr/>
          <p:nvPr/>
        </p:nvSpPr>
        <p:spPr>
          <a:xfrm>
            <a:off x="488950" y="1103345"/>
            <a:ext cx="10235657" cy="2000548"/>
          </a:xfrm>
          <a:prstGeom prst="rect">
            <a:avLst/>
          </a:prstGeom>
        </p:spPr>
        <p:txBody>
          <a:bodyPr wrap="square">
            <a:spAutoFit/>
          </a:bodyPr>
          <a:lstStyle/>
          <a:p>
            <a:r>
              <a:rPr lang="en-US" sz="2000" dirty="0">
                <a:latin typeface="Avenir Book"/>
              </a:rPr>
              <a:t>A </a:t>
            </a:r>
            <a:r>
              <a:rPr lang="en-US" sz="2400" b="1" dirty="0">
                <a:solidFill>
                  <a:srgbClr val="FFC000"/>
                </a:solidFill>
                <a:latin typeface="Avenir Book"/>
              </a:rPr>
              <a:t>story</a:t>
            </a:r>
            <a:r>
              <a:rPr lang="en-US" sz="2000" dirty="0">
                <a:latin typeface="Avenir Book"/>
              </a:rPr>
              <a:t> </a:t>
            </a:r>
            <a:r>
              <a:rPr lang="en-US" sz="2400" b="1" dirty="0">
                <a:solidFill>
                  <a:srgbClr val="FFC000"/>
                </a:solidFill>
                <a:latin typeface="Avenir Book"/>
              </a:rPr>
              <a:t>point</a:t>
            </a:r>
            <a:r>
              <a:rPr lang="en-US" sz="2000" dirty="0">
                <a:latin typeface="Avenir Book"/>
              </a:rPr>
              <a:t> is a singular number that represents a combination of qualities</a:t>
            </a:r>
            <a:r>
              <a:rPr lang="en-US" sz="2000" dirty="0" smtClean="0">
                <a:latin typeface="Avenir Book"/>
              </a:rPr>
              <a:t>:</a:t>
            </a:r>
          </a:p>
          <a:p>
            <a:r>
              <a:rPr lang="en-US" sz="2000" dirty="0" smtClean="0">
                <a:latin typeface="Avenir Book"/>
              </a:rPr>
              <a:t> </a:t>
            </a:r>
            <a:endParaRPr lang="en-US" sz="2000" dirty="0">
              <a:latin typeface="Avenir Book"/>
            </a:endParaRPr>
          </a:p>
          <a:p>
            <a:pPr marL="342900" lvl="0" indent="-342900">
              <a:buFont typeface="Arial" panose="020B0604020202020204" pitchFamily="34" charset="0"/>
              <a:buChar char="•"/>
            </a:pPr>
            <a:r>
              <a:rPr lang="en-US" sz="2000" dirty="0">
                <a:latin typeface="Avenir Book"/>
              </a:rPr>
              <a:t>Volume – How much is there? </a:t>
            </a:r>
          </a:p>
          <a:p>
            <a:pPr marL="342900" lvl="0" indent="-342900">
              <a:buFont typeface="Arial" panose="020B0604020202020204" pitchFamily="34" charset="0"/>
              <a:buChar char="•"/>
            </a:pPr>
            <a:r>
              <a:rPr lang="en-US" sz="2000" dirty="0">
                <a:latin typeface="Avenir Book"/>
              </a:rPr>
              <a:t>Complexity – How hard is it? </a:t>
            </a:r>
          </a:p>
          <a:p>
            <a:pPr marL="342900" lvl="0" indent="-342900">
              <a:buFont typeface="Arial" panose="020B0604020202020204" pitchFamily="34" charset="0"/>
              <a:buChar char="•"/>
            </a:pPr>
            <a:r>
              <a:rPr lang="en-US" sz="2000" dirty="0">
                <a:latin typeface="Avenir Book"/>
              </a:rPr>
              <a:t>Knowledge – What’s known? </a:t>
            </a:r>
          </a:p>
          <a:p>
            <a:pPr marL="342900" lvl="0" indent="-342900">
              <a:buFont typeface="Arial" panose="020B0604020202020204" pitchFamily="34" charset="0"/>
              <a:buChar char="•"/>
            </a:pPr>
            <a:r>
              <a:rPr lang="en-US" sz="2000" dirty="0">
                <a:latin typeface="Avenir Book"/>
              </a:rPr>
              <a:t>Uncertainty – What’s unknown?</a:t>
            </a:r>
          </a:p>
        </p:txBody>
      </p:sp>
      <p:sp>
        <p:nvSpPr>
          <p:cNvPr id="5" name="Rectangle 4"/>
          <p:cNvSpPr/>
          <p:nvPr/>
        </p:nvSpPr>
        <p:spPr>
          <a:xfrm>
            <a:off x="488950" y="3368619"/>
            <a:ext cx="10235657" cy="1323439"/>
          </a:xfrm>
          <a:prstGeom prst="rect">
            <a:avLst/>
          </a:prstGeom>
        </p:spPr>
        <p:txBody>
          <a:bodyPr wrap="square">
            <a:spAutoFit/>
          </a:bodyPr>
          <a:lstStyle/>
          <a:p>
            <a:r>
              <a:rPr lang="en-US" sz="2000" dirty="0">
                <a:latin typeface="Avenir Book"/>
              </a:rPr>
              <a:t>Story points are relative, without a connection to any specific unit of measure. The size (effort) of each story is estimated relative to the smallest story, which is assigned a size of ‘one.’  A </a:t>
            </a:r>
            <a:r>
              <a:rPr lang="en-US" sz="2000" dirty="0" smtClean="0">
                <a:latin typeface="Avenir Book"/>
              </a:rPr>
              <a:t>Fibonacci </a:t>
            </a:r>
            <a:r>
              <a:rPr lang="en-US" sz="2000" dirty="0">
                <a:latin typeface="Avenir Book"/>
              </a:rPr>
              <a:t>sequence (1, 2, 3, 5, 8, 13, </a:t>
            </a:r>
            <a:r>
              <a:rPr lang="en-US" sz="2000" dirty="0" smtClean="0">
                <a:latin typeface="Avenir Book"/>
              </a:rPr>
              <a:t>21, …) </a:t>
            </a:r>
            <a:r>
              <a:rPr lang="en-US" sz="2000" dirty="0">
                <a:latin typeface="Avenir Book"/>
              </a:rPr>
              <a:t>is applied that reflects the inherent uncertainty in estimating.</a:t>
            </a:r>
          </a:p>
        </p:txBody>
      </p:sp>
      <p:sp>
        <p:nvSpPr>
          <p:cNvPr id="7" name="Rectangle 6"/>
          <p:cNvSpPr/>
          <p:nvPr/>
        </p:nvSpPr>
        <p:spPr>
          <a:xfrm>
            <a:off x="641350" y="5138803"/>
            <a:ext cx="10235657" cy="461665"/>
          </a:xfrm>
          <a:prstGeom prst="rect">
            <a:avLst/>
          </a:prstGeom>
        </p:spPr>
        <p:txBody>
          <a:bodyPr wrap="square">
            <a:spAutoFit/>
          </a:bodyPr>
          <a:lstStyle/>
          <a:p>
            <a:r>
              <a:rPr lang="en-US" sz="2400" b="1" dirty="0">
                <a:solidFill>
                  <a:srgbClr val="FFC000"/>
                </a:solidFill>
                <a:latin typeface="Avenir Book"/>
              </a:rPr>
              <a:t>Stories are estimated by </a:t>
            </a:r>
            <a:r>
              <a:rPr lang="en-US" sz="2400" b="1" dirty="0" err="1">
                <a:solidFill>
                  <a:srgbClr val="FFC000"/>
                </a:solidFill>
                <a:latin typeface="Avenir Book"/>
              </a:rPr>
              <a:t>DevTeam</a:t>
            </a:r>
            <a:endParaRPr lang="en-US" sz="2400" b="1" dirty="0">
              <a:solidFill>
                <a:srgbClr val="FFC000"/>
              </a:solidFill>
              <a:latin typeface="Avenir Book"/>
            </a:endParaRPr>
          </a:p>
        </p:txBody>
      </p:sp>
    </p:spTree>
    <p:extLst>
      <p:ext uri="{BB962C8B-B14F-4D97-AF65-F5344CB8AC3E}">
        <p14:creationId xmlns:p14="http://schemas.microsoft.com/office/powerpoint/2010/main" val="1698182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88950" y="304115"/>
            <a:ext cx="11834813" cy="618331"/>
          </a:xfrm>
          <a:prstGeom prst="rect">
            <a:avLst/>
          </a:prstGeom>
          <a:noFill/>
          <a:ln>
            <a:noFill/>
          </a:ln>
        </p:spPr>
        <p:txBody>
          <a:bodyPr vert="horz" lIns="45713" tIns="45713" rIns="45713" bIns="45713" rtlCol="0" anchor="ctr" anchorCtr="0">
            <a:normAutofit/>
          </a:bodyPr>
          <a:lstStyle/>
          <a:p>
            <a:pPr>
              <a:lnSpc>
                <a:spcPct val="80000"/>
              </a:lnSpc>
              <a:spcBef>
                <a:spcPts val="0"/>
              </a:spcBef>
              <a:buClr>
                <a:srgbClr val="0070C0"/>
              </a:buClr>
            </a:pPr>
            <a:r>
              <a:rPr lang="en-US" sz="3199" b="1" dirty="0" smtClean="0">
                <a:solidFill>
                  <a:srgbClr val="92D050"/>
                </a:solidFill>
                <a:latin typeface="Avenir Book" charset="0"/>
                <a:ea typeface="Avenir Book" charset="0"/>
                <a:cs typeface="Avenir Book" charset="0"/>
              </a:rPr>
              <a:t>Estimating an Story</a:t>
            </a:r>
            <a:endParaRPr lang="en-CA" sz="3199" b="1" dirty="0">
              <a:solidFill>
                <a:srgbClr val="92D050"/>
              </a:solidFill>
              <a:latin typeface="Avenir Book" charset="0"/>
              <a:ea typeface="Avenir Book" charset="0"/>
              <a:cs typeface="Avenir Book" charset="0"/>
            </a:endParaRPr>
          </a:p>
        </p:txBody>
      </p:sp>
      <p:sp>
        <p:nvSpPr>
          <p:cNvPr id="6" name="Rectangle 5"/>
          <p:cNvSpPr/>
          <p:nvPr/>
        </p:nvSpPr>
        <p:spPr>
          <a:xfrm>
            <a:off x="488950" y="1103345"/>
            <a:ext cx="10235657" cy="3170099"/>
          </a:xfrm>
          <a:prstGeom prst="rect">
            <a:avLst/>
          </a:prstGeom>
        </p:spPr>
        <p:txBody>
          <a:bodyPr wrap="square">
            <a:spAutoFit/>
          </a:bodyPr>
          <a:lstStyle/>
          <a:p>
            <a:r>
              <a:rPr lang="en-US" sz="2000" i="1" dirty="0" smtClean="0">
                <a:latin typeface="Avenir Book"/>
              </a:rPr>
              <a:t>Use </a:t>
            </a:r>
            <a:r>
              <a:rPr lang="en-US" sz="2000" i="1" dirty="0">
                <a:latin typeface="Avenir Book"/>
              </a:rPr>
              <a:t>a starting baseline</a:t>
            </a:r>
            <a:r>
              <a:rPr lang="en-US" sz="2000" dirty="0">
                <a:latin typeface="Avenir Book"/>
              </a:rPr>
              <a:t> where one story point is defined roughly the same across all teams. This means that work can be prioritized based on converting story points hours. Normalized story points provide a method for getting to an agreed starting baseline for stories: </a:t>
            </a:r>
          </a:p>
          <a:p>
            <a:r>
              <a:rPr lang="en-US" sz="2000" dirty="0">
                <a:latin typeface="Avenir Book"/>
              </a:rPr>
              <a:t> </a:t>
            </a:r>
          </a:p>
          <a:p>
            <a:pPr marL="342900" lvl="0" indent="-342900">
              <a:buFont typeface="Arial" panose="020B0604020202020204" pitchFamily="34" charset="0"/>
              <a:buChar char="•"/>
            </a:pPr>
            <a:r>
              <a:rPr lang="en-US" sz="2000" dirty="0">
                <a:latin typeface="Avenir Book"/>
              </a:rPr>
              <a:t>Give every </a:t>
            </a:r>
            <a:r>
              <a:rPr lang="en-US" sz="2000" dirty="0" err="1">
                <a:latin typeface="Avenir Book"/>
              </a:rPr>
              <a:t>DevTeam</a:t>
            </a:r>
            <a:r>
              <a:rPr lang="en-US" sz="2000" dirty="0">
                <a:latin typeface="Avenir Book"/>
              </a:rPr>
              <a:t> member eight points (adjust for part-timers).</a:t>
            </a:r>
          </a:p>
          <a:p>
            <a:pPr marL="342900" lvl="0" indent="-342900">
              <a:buFont typeface="Arial" panose="020B0604020202020204" pitchFamily="34" charset="0"/>
              <a:buChar char="•"/>
            </a:pPr>
            <a:r>
              <a:rPr lang="en-US" sz="2000" dirty="0">
                <a:latin typeface="Avenir Book"/>
              </a:rPr>
              <a:t>Subtract one point for every team member vacation day and holiday.</a:t>
            </a:r>
          </a:p>
          <a:p>
            <a:pPr marL="342900" lvl="0" indent="-342900">
              <a:buFont typeface="Arial" panose="020B0604020202020204" pitchFamily="34" charset="0"/>
              <a:buChar char="•"/>
            </a:pPr>
            <a:r>
              <a:rPr lang="en-US" sz="2000" dirty="0">
                <a:latin typeface="Avenir Book"/>
              </a:rPr>
              <a:t>Find a small story that would take one day to complete (dev, test, and validate). Assign one Story Point to this Story.</a:t>
            </a:r>
          </a:p>
          <a:p>
            <a:pPr marL="342900" lvl="0" indent="-342900">
              <a:buFont typeface="Arial" panose="020B0604020202020204" pitchFamily="34" charset="0"/>
              <a:buChar char="•"/>
            </a:pPr>
            <a:r>
              <a:rPr lang="en-US" sz="2000" dirty="0">
                <a:latin typeface="Avenir Book"/>
              </a:rPr>
              <a:t>Estimate every other story relative to that ‘one.’ </a:t>
            </a:r>
          </a:p>
        </p:txBody>
      </p:sp>
      <p:sp>
        <p:nvSpPr>
          <p:cNvPr id="2" name="Rectangle 1"/>
          <p:cNvSpPr/>
          <p:nvPr/>
        </p:nvSpPr>
        <p:spPr>
          <a:xfrm>
            <a:off x="832338" y="5058804"/>
            <a:ext cx="10796954" cy="1200329"/>
          </a:xfrm>
          <a:prstGeom prst="rect">
            <a:avLst/>
          </a:prstGeom>
        </p:spPr>
        <p:txBody>
          <a:bodyPr wrap="square">
            <a:spAutoFit/>
          </a:bodyPr>
          <a:lstStyle/>
          <a:p>
            <a:r>
              <a:rPr lang="en-US" b="1" dirty="0">
                <a:latin typeface="Avenir Book"/>
              </a:rPr>
              <a:t>Exercise 1</a:t>
            </a:r>
            <a:r>
              <a:rPr lang="en-US" dirty="0">
                <a:latin typeface="Avenir Book"/>
              </a:rPr>
              <a:t>: Pick a story from your work area of size one Story Point and the estimate the size of two other stories.</a:t>
            </a:r>
          </a:p>
          <a:p>
            <a:r>
              <a:rPr lang="en-US" dirty="0">
                <a:latin typeface="Avenir Book"/>
              </a:rPr>
              <a:t> </a:t>
            </a:r>
          </a:p>
          <a:p>
            <a:r>
              <a:rPr lang="en-US" b="1" dirty="0">
                <a:latin typeface="Avenir Book"/>
              </a:rPr>
              <a:t>Exercise 2</a:t>
            </a:r>
            <a:r>
              <a:rPr lang="en-US" dirty="0">
                <a:latin typeface="Avenir Book"/>
              </a:rPr>
              <a:t>: Play Planning Poker</a:t>
            </a:r>
          </a:p>
        </p:txBody>
      </p:sp>
      <p:graphicFrame>
        <p:nvGraphicFramePr>
          <p:cNvPr id="3" name="Object 2"/>
          <p:cNvGraphicFramePr>
            <a:graphicFrameLocks noChangeAspect="1"/>
          </p:cNvGraphicFramePr>
          <p:nvPr>
            <p:extLst>
              <p:ext uri="{D42A27DB-BD31-4B8C-83A1-F6EECF244321}">
                <p14:modId xmlns:p14="http://schemas.microsoft.com/office/powerpoint/2010/main" val="2161369045"/>
              </p:ext>
            </p:extLst>
          </p:nvPr>
        </p:nvGraphicFramePr>
        <p:xfrm>
          <a:off x="9616043" y="5447197"/>
          <a:ext cx="1393371" cy="1274814"/>
        </p:xfrm>
        <a:graphic>
          <a:graphicData uri="http://schemas.openxmlformats.org/presentationml/2006/ole">
            <mc:AlternateContent xmlns:mc="http://schemas.openxmlformats.org/markup-compatibility/2006">
              <mc:Choice xmlns:v="urn:schemas-microsoft-com:vml" Requires="v">
                <p:oleObj spid="_x0000_s50199" name="Acrobat Document" showAsIcon="1" r:id="rId4" imgW="914400" imgH="771480" progId="AcroExch.Document.DC">
                  <p:embed/>
                </p:oleObj>
              </mc:Choice>
              <mc:Fallback>
                <p:oleObj name="Acrobat Document" showAsIcon="1" r:id="rId4" imgW="914400" imgH="771480" progId="AcroExch.Document.DC">
                  <p:embed/>
                  <p:pic>
                    <p:nvPicPr>
                      <p:cNvPr id="0" name=""/>
                      <p:cNvPicPr/>
                      <p:nvPr/>
                    </p:nvPicPr>
                    <p:blipFill>
                      <a:blip r:embed="rId5"/>
                      <a:stretch>
                        <a:fillRect/>
                      </a:stretch>
                    </p:blipFill>
                    <p:spPr>
                      <a:xfrm>
                        <a:off x="9616043" y="5447197"/>
                        <a:ext cx="1393371" cy="1274814"/>
                      </a:xfrm>
                      <a:prstGeom prst="rect">
                        <a:avLst/>
                      </a:prstGeom>
                    </p:spPr>
                  </p:pic>
                </p:oleObj>
              </mc:Fallback>
            </mc:AlternateContent>
          </a:graphicData>
        </a:graphic>
      </p:graphicFrame>
      <p:pic>
        <p:nvPicPr>
          <p:cNvPr id="8" name="Picture 8" descr="https://1.bp.blogspot.com/-5eFR2ZVFBiQ/W6wDH_BhQ4I/AAAAAAAABV4/NZugSl56MBop4Cg-AjjCEbit1faTrQg8wCLcBGAs/s640/Story%2BSize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4381" y="4273444"/>
            <a:ext cx="6096000" cy="84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050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88950" y="304115"/>
            <a:ext cx="11834813" cy="618331"/>
          </a:xfrm>
          <a:prstGeom prst="rect">
            <a:avLst/>
          </a:prstGeom>
          <a:noFill/>
          <a:ln>
            <a:noFill/>
          </a:ln>
        </p:spPr>
        <p:txBody>
          <a:bodyPr vert="horz" lIns="45713" tIns="45713" rIns="45713" bIns="45713" rtlCol="0" anchor="ctr" anchorCtr="0">
            <a:normAutofit/>
          </a:bodyPr>
          <a:lstStyle/>
          <a:p>
            <a:pPr>
              <a:lnSpc>
                <a:spcPct val="80000"/>
              </a:lnSpc>
              <a:spcBef>
                <a:spcPts val="0"/>
              </a:spcBef>
              <a:buClr>
                <a:srgbClr val="0070C0"/>
              </a:buClr>
            </a:pPr>
            <a:r>
              <a:rPr lang="en-US" sz="3199" b="1" dirty="0" smtClean="0">
                <a:solidFill>
                  <a:srgbClr val="92D050"/>
                </a:solidFill>
                <a:latin typeface="Avenir Book" charset="0"/>
                <a:ea typeface="Avenir Book" charset="0"/>
                <a:cs typeface="Avenir Book" charset="0"/>
              </a:rPr>
              <a:t>Estimating a Feature</a:t>
            </a:r>
            <a:endParaRPr lang="en-CA" sz="3199" b="1" dirty="0">
              <a:solidFill>
                <a:srgbClr val="92D050"/>
              </a:solidFill>
              <a:latin typeface="Avenir Book" charset="0"/>
              <a:ea typeface="Avenir Book" charset="0"/>
              <a:cs typeface="Avenir Book" charset="0"/>
            </a:endParaRPr>
          </a:p>
        </p:txBody>
      </p:sp>
      <p:sp>
        <p:nvSpPr>
          <p:cNvPr id="6" name="Rectangle 5"/>
          <p:cNvSpPr/>
          <p:nvPr/>
        </p:nvSpPr>
        <p:spPr>
          <a:xfrm>
            <a:off x="488950" y="1103345"/>
            <a:ext cx="10235657" cy="2000548"/>
          </a:xfrm>
          <a:prstGeom prst="rect">
            <a:avLst/>
          </a:prstGeom>
        </p:spPr>
        <p:txBody>
          <a:bodyPr wrap="square">
            <a:spAutoFit/>
          </a:bodyPr>
          <a:lstStyle/>
          <a:p>
            <a:r>
              <a:rPr lang="en-US" sz="2000" dirty="0" smtClean="0">
                <a:latin typeface="Avenir Book"/>
              </a:rPr>
              <a:t>A </a:t>
            </a:r>
            <a:r>
              <a:rPr lang="en-US" sz="2400" b="1" dirty="0">
                <a:solidFill>
                  <a:srgbClr val="FFC000"/>
                </a:solidFill>
                <a:latin typeface="Avenir Book"/>
              </a:rPr>
              <a:t>Feature</a:t>
            </a:r>
            <a:r>
              <a:rPr lang="en-US" sz="2000" dirty="0" smtClean="0">
                <a:latin typeface="Avenir Book"/>
              </a:rPr>
              <a:t> is estimated using </a:t>
            </a:r>
            <a:r>
              <a:rPr lang="en-US" sz="2400" b="1" dirty="0" smtClean="0">
                <a:solidFill>
                  <a:srgbClr val="FFC000"/>
                </a:solidFill>
                <a:latin typeface="Avenir Book"/>
              </a:rPr>
              <a:t>T-shirt</a:t>
            </a:r>
            <a:r>
              <a:rPr lang="en-US" sz="2000" dirty="0" smtClean="0">
                <a:latin typeface="Avenir Book"/>
              </a:rPr>
              <a:t> </a:t>
            </a:r>
            <a:r>
              <a:rPr lang="en-US" sz="2000" dirty="0">
                <a:latin typeface="Avenir Book"/>
              </a:rPr>
              <a:t>sizing</a:t>
            </a:r>
          </a:p>
          <a:p>
            <a:pPr marL="342900" indent="-342900">
              <a:buFont typeface="Arial" panose="020B0604020202020204" pitchFamily="34" charset="0"/>
              <a:buChar char="•"/>
            </a:pPr>
            <a:r>
              <a:rPr lang="en-US" sz="2000" dirty="0" smtClean="0">
                <a:latin typeface="Avenir Book"/>
              </a:rPr>
              <a:t>Extra Small (XS)</a:t>
            </a:r>
          </a:p>
          <a:p>
            <a:pPr marL="342900" indent="-342900">
              <a:buFont typeface="Arial" panose="020B0604020202020204" pitchFamily="34" charset="0"/>
              <a:buChar char="•"/>
            </a:pPr>
            <a:r>
              <a:rPr lang="en-US" sz="2000" dirty="0" smtClean="0">
                <a:latin typeface="Avenir Book"/>
              </a:rPr>
              <a:t>Small (S)</a:t>
            </a:r>
          </a:p>
          <a:p>
            <a:pPr marL="342900" indent="-342900">
              <a:buFont typeface="Arial" panose="020B0604020202020204" pitchFamily="34" charset="0"/>
              <a:buChar char="•"/>
            </a:pPr>
            <a:r>
              <a:rPr lang="en-US" sz="2000" dirty="0" smtClean="0">
                <a:latin typeface="Avenir Book"/>
              </a:rPr>
              <a:t>Medium (M)</a:t>
            </a:r>
          </a:p>
          <a:p>
            <a:pPr marL="342900" indent="-342900">
              <a:buFont typeface="Arial" panose="020B0604020202020204" pitchFamily="34" charset="0"/>
              <a:buChar char="•"/>
            </a:pPr>
            <a:r>
              <a:rPr lang="en-US" sz="2000" dirty="0" smtClean="0">
                <a:latin typeface="Avenir Book"/>
              </a:rPr>
              <a:t>Large (L)</a:t>
            </a:r>
          </a:p>
          <a:p>
            <a:pPr marL="342900" indent="-342900">
              <a:buFont typeface="Arial" panose="020B0604020202020204" pitchFamily="34" charset="0"/>
              <a:buChar char="•"/>
            </a:pPr>
            <a:r>
              <a:rPr lang="en-US" sz="2000" dirty="0" smtClean="0">
                <a:latin typeface="Avenir Book"/>
              </a:rPr>
              <a:t>Extra Large (XL)</a:t>
            </a:r>
            <a:endParaRPr lang="en-US" sz="2000" dirty="0">
              <a:latin typeface="Avenir Book"/>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117" y="3338479"/>
            <a:ext cx="9289226" cy="2384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488950" y="6069599"/>
            <a:ext cx="11373426" cy="369332"/>
          </a:xfrm>
          <a:prstGeom prst="rect">
            <a:avLst/>
          </a:prstGeom>
        </p:spPr>
        <p:txBody>
          <a:bodyPr wrap="square">
            <a:spAutoFit/>
          </a:bodyPr>
          <a:lstStyle/>
          <a:p>
            <a:r>
              <a:rPr lang="en-US" b="1" dirty="0" smtClean="0">
                <a:solidFill>
                  <a:srgbClr val="FFC000"/>
                </a:solidFill>
                <a:latin typeface="Avenir Book"/>
              </a:rPr>
              <a:t>Features are estimated </a:t>
            </a:r>
            <a:r>
              <a:rPr lang="en-US" b="1" dirty="0">
                <a:solidFill>
                  <a:srgbClr val="FFC000"/>
                </a:solidFill>
                <a:latin typeface="Avenir Book"/>
              </a:rPr>
              <a:t>by </a:t>
            </a:r>
            <a:r>
              <a:rPr lang="en-US" b="1" dirty="0" smtClean="0">
                <a:solidFill>
                  <a:srgbClr val="FFC000"/>
                </a:solidFill>
                <a:latin typeface="Avenir Book"/>
              </a:rPr>
              <a:t>Product Owner, Tech Architects, Product Manager with inputs of </a:t>
            </a:r>
            <a:r>
              <a:rPr lang="en-US" b="1" dirty="0" err="1" smtClean="0">
                <a:solidFill>
                  <a:srgbClr val="FFC000"/>
                </a:solidFill>
                <a:latin typeface="Avenir Book"/>
              </a:rPr>
              <a:t>DevTeam</a:t>
            </a:r>
            <a:endParaRPr lang="en-US" b="1" dirty="0">
              <a:solidFill>
                <a:srgbClr val="FFC000"/>
              </a:solidFill>
              <a:latin typeface="Avenir Book"/>
            </a:endParaRPr>
          </a:p>
        </p:txBody>
      </p:sp>
      <p:pic>
        <p:nvPicPr>
          <p:cNvPr id="7" name="Picture 6" descr="https://1.bp.blogspot.com/-Pc0PCT9oj7I/W6wCagwhiII/AAAAAAAABVs/d-HTW1wXYB8I7NiocJSEdAKUkPwtC3i3QCLcBGAs/s640/Feature%2BSiz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3343" y="2007466"/>
            <a:ext cx="6096000" cy="84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416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88950" y="304115"/>
            <a:ext cx="11834813" cy="618331"/>
          </a:xfrm>
          <a:prstGeom prst="rect">
            <a:avLst/>
          </a:prstGeom>
          <a:noFill/>
          <a:ln>
            <a:noFill/>
          </a:ln>
        </p:spPr>
        <p:txBody>
          <a:bodyPr vert="horz" lIns="45713" tIns="45713" rIns="45713" bIns="45713" rtlCol="0" anchor="ctr" anchorCtr="0">
            <a:normAutofit/>
          </a:bodyPr>
          <a:lstStyle/>
          <a:p>
            <a:pPr>
              <a:lnSpc>
                <a:spcPct val="80000"/>
              </a:lnSpc>
              <a:spcBef>
                <a:spcPts val="0"/>
              </a:spcBef>
              <a:buClr>
                <a:srgbClr val="0070C0"/>
              </a:buClr>
            </a:pPr>
            <a:r>
              <a:rPr lang="en-US" sz="3199" b="1" dirty="0" smtClean="0">
                <a:solidFill>
                  <a:srgbClr val="92D050"/>
                </a:solidFill>
                <a:latin typeface="Avenir Book" charset="0"/>
                <a:ea typeface="Avenir Book" charset="0"/>
                <a:cs typeface="Avenir Book" charset="0"/>
              </a:rPr>
              <a:t>Estimating an Epic</a:t>
            </a:r>
            <a:endParaRPr lang="en-CA" sz="3199" b="1" dirty="0">
              <a:solidFill>
                <a:srgbClr val="92D050"/>
              </a:solidFill>
              <a:latin typeface="Avenir Book" charset="0"/>
              <a:ea typeface="Avenir Book" charset="0"/>
              <a:cs typeface="Avenir Book" charset="0"/>
            </a:endParaRPr>
          </a:p>
        </p:txBody>
      </p:sp>
      <p:sp>
        <p:nvSpPr>
          <p:cNvPr id="6" name="Rectangle 5"/>
          <p:cNvSpPr/>
          <p:nvPr/>
        </p:nvSpPr>
        <p:spPr>
          <a:xfrm>
            <a:off x="488950" y="1103345"/>
            <a:ext cx="10235657" cy="1692771"/>
          </a:xfrm>
          <a:prstGeom prst="rect">
            <a:avLst/>
          </a:prstGeom>
        </p:spPr>
        <p:txBody>
          <a:bodyPr wrap="square">
            <a:spAutoFit/>
          </a:bodyPr>
          <a:lstStyle/>
          <a:p>
            <a:r>
              <a:rPr lang="en-US" sz="2000" dirty="0" smtClean="0">
                <a:latin typeface="Avenir Book"/>
              </a:rPr>
              <a:t>To estimate </a:t>
            </a:r>
            <a:r>
              <a:rPr lang="en-US" sz="2000" dirty="0">
                <a:latin typeface="Avenir Book"/>
              </a:rPr>
              <a:t>a</a:t>
            </a:r>
            <a:r>
              <a:rPr lang="en-US" sz="2000" dirty="0" smtClean="0">
                <a:latin typeface="Avenir Book"/>
              </a:rPr>
              <a:t>n </a:t>
            </a:r>
            <a:r>
              <a:rPr lang="en-US" sz="2400" b="1" dirty="0">
                <a:solidFill>
                  <a:srgbClr val="FFC000"/>
                </a:solidFill>
                <a:latin typeface="Avenir Book"/>
              </a:rPr>
              <a:t>Epic</a:t>
            </a:r>
            <a:r>
              <a:rPr lang="en-US" sz="2000" dirty="0" smtClean="0">
                <a:latin typeface="Avenir Book"/>
              </a:rPr>
              <a:t> use </a:t>
            </a:r>
            <a:r>
              <a:rPr lang="en-US" sz="2400" b="1" dirty="0">
                <a:solidFill>
                  <a:srgbClr val="FFC000"/>
                </a:solidFill>
                <a:latin typeface="Avenir Book"/>
              </a:rPr>
              <a:t>ordering protocol method</a:t>
            </a:r>
            <a:r>
              <a:rPr lang="en-US" sz="2000" dirty="0" smtClean="0">
                <a:latin typeface="Avenir Book"/>
              </a:rPr>
              <a:t> (arranging big to small in an ordered list)</a:t>
            </a:r>
            <a:endParaRPr lang="en-US" sz="2000" dirty="0">
              <a:latin typeface="Avenir Book"/>
            </a:endParaRPr>
          </a:p>
          <a:p>
            <a:pPr marL="342900" indent="-342900">
              <a:buFont typeface="Arial" panose="020B0604020202020204" pitchFamily="34" charset="0"/>
              <a:buChar char="•"/>
            </a:pPr>
            <a:r>
              <a:rPr lang="en-US" sz="2000" dirty="0" smtClean="0">
                <a:latin typeface="Avenir Book"/>
              </a:rPr>
              <a:t>Enormous</a:t>
            </a:r>
          </a:p>
          <a:p>
            <a:pPr marL="342900" indent="-342900">
              <a:buFont typeface="Arial" panose="020B0604020202020204" pitchFamily="34" charset="0"/>
              <a:buChar char="•"/>
            </a:pPr>
            <a:r>
              <a:rPr lang="en-US" sz="2000" dirty="0" smtClean="0">
                <a:latin typeface="Avenir Book"/>
              </a:rPr>
              <a:t>Intermediate</a:t>
            </a:r>
          </a:p>
          <a:p>
            <a:pPr marL="342900" indent="-342900">
              <a:buFont typeface="Arial" panose="020B0604020202020204" pitchFamily="34" charset="0"/>
              <a:buChar char="•"/>
            </a:pPr>
            <a:r>
              <a:rPr lang="en-US" sz="2000" dirty="0" smtClean="0">
                <a:latin typeface="Avenir Book"/>
              </a:rPr>
              <a:t>Humble</a:t>
            </a:r>
            <a:endParaRPr lang="en-US" sz="2000" dirty="0">
              <a:latin typeface="Avenir Book"/>
            </a:endParaRPr>
          </a:p>
        </p:txBody>
      </p:sp>
      <p:pic>
        <p:nvPicPr>
          <p:cNvPr id="7170" name="Picture 2" descr="How Big is Sun compared to Earth? - I Love The Univer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811" y="2713841"/>
            <a:ext cx="6057174" cy="340124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46450" y="6337292"/>
            <a:ext cx="11703050" cy="369332"/>
          </a:xfrm>
          <a:prstGeom prst="rect">
            <a:avLst/>
          </a:prstGeom>
        </p:spPr>
        <p:txBody>
          <a:bodyPr wrap="square">
            <a:spAutoFit/>
          </a:bodyPr>
          <a:lstStyle/>
          <a:p>
            <a:r>
              <a:rPr lang="en-US" b="1" dirty="0" smtClean="0">
                <a:solidFill>
                  <a:srgbClr val="FFC000"/>
                </a:solidFill>
                <a:latin typeface="Avenir Book"/>
              </a:rPr>
              <a:t>Epics are estimated </a:t>
            </a:r>
            <a:r>
              <a:rPr lang="en-US" b="1" dirty="0">
                <a:solidFill>
                  <a:srgbClr val="FFC000"/>
                </a:solidFill>
                <a:latin typeface="Avenir Book"/>
              </a:rPr>
              <a:t>by </a:t>
            </a:r>
            <a:r>
              <a:rPr lang="en-US" b="1" dirty="0" smtClean="0">
                <a:solidFill>
                  <a:srgbClr val="FFC000"/>
                </a:solidFill>
                <a:latin typeface="Avenir Book"/>
              </a:rPr>
              <a:t>Executives with inputs </a:t>
            </a:r>
            <a:r>
              <a:rPr lang="en-US" b="1" dirty="0">
                <a:solidFill>
                  <a:srgbClr val="FFC000"/>
                </a:solidFill>
                <a:latin typeface="Avenir Book"/>
              </a:rPr>
              <a:t>of Product Owner, Tech Architects, </a:t>
            </a:r>
            <a:r>
              <a:rPr lang="en-US" b="1" dirty="0" smtClean="0">
                <a:solidFill>
                  <a:srgbClr val="FFC000"/>
                </a:solidFill>
                <a:latin typeface="Avenir Book"/>
              </a:rPr>
              <a:t>and Product </a:t>
            </a:r>
            <a:r>
              <a:rPr lang="en-US" b="1" dirty="0">
                <a:solidFill>
                  <a:srgbClr val="FFC000"/>
                </a:solidFill>
                <a:latin typeface="Avenir Book"/>
              </a:rPr>
              <a:t>Manager </a:t>
            </a:r>
            <a:endParaRPr lang="en-US" b="1" dirty="0">
              <a:solidFill>
                <a:srgbClr val="FFC000"/>
              </a:solidFill>
              <a:latin typeface="Avenir Book"/>
            </a:endParaRPr>
          </a:p>
        </p:txBody>
      </p:sp>
      <p:pic>
        <p:nvPicPr>
          <p:cNvPr id="7" name="Picture 4" descr="https://1.bp.blogspot.com/-SetWQtsnWN0/W6wCA1WoERI/AAAAAAAABVk/ENSVemEmtDYeF46hzj-kqR8A2CJElmSfACLcBGAs/s640/Epic%2BSiz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680" y="1705346"/>
            <a:ext cx="6096000"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83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82" name="Picture 10" descr="https://3.bp.blogspot.com/-e124e3s0i8k/W6wDiLyHweI/AAAAAAAABWA/q-sMT-2GGR0-aqaTvRvHMvBDNau7TuJWgCLcBGAs/s640/Techniques%2Bof%2Bestim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852" y="926274"/>
            <a:ext cx="9744647" cy="4933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058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88950" y="304115"/>
            <a:ext cx="11834813" cy="618331"/>
          </a:xfrm>
          <a:prstGeom prst="rect">
            <a:avLst/>
          </a:prstGeom>
          <a:noFill/>
          <a:ln>
            <a:noFill/>
          </a:ln>
        </p:spPr>
        <p:txBody>
          <a:bodyPr vert="horz" lIns="45713" tIns="45713" rIns="45713" bIns="45713" rtlCol="0" anchor="ctr" anchorCtr="0">
            <a:normAutofit/>
          </a:bodyPr>
          <a:lstStyle/>
          <a:p>
            <a:pPr>
              <a:lnSpc>
                <a:spcPct val="80000"/>
              </a:lnSpc>
              <a:spcBef>
                <a:spcPts val="0"/>
              </a:spcBef>
              <a:buClr>
                <a:srgbClr val="0070C0"/>
              </a:buClr>
            </a:pPr>
            <a:r>
              <a:rPr lang="en-US" sz="3199" b="1" dirty="0" smtClean="0">
                <a:solidFill>
                  <a:srgbClr val="92D050"/>
                </a:solidFill>
                <a:latin typeface="Avenir Book" charset="0"/>
                <a:ea typeface="Avenir Book" charset="0"/>
                <a:cs typeface="Avenir Book" charset="0"/>
              </a:rPr>
              <a:t>Next Step</a:t>
            </a:r>
            <a:endParaRPr lang="en-CA" sz="3199" b="1" dirty="0">
              <a:solidFill>
                <a:srgbClr val="92D050"/>
              </a:solidFill>
              <a:latin typeface="Avenir Book" charset="0"/>
              <a:ea typeface="Avenir Book" charset="0"/>
              <a:cs typeface="Avenir Book" charset="0"/>
            </a:endParaRPr>
          </a:p>
        </p:txBody>
      </p:sp>
      <p:sp>
        <p:nvSpPr>
          <p:cNvPr id="6" name="Rectangle 5"/>
          <p:cNvSpPr/>
          <p:nvPr/>
        </p:nvSpPr>
        <p:spPr>
          <a:xfrm>
            <a:off x="320633" y="877714"/>
            <a:ext cx="11507189" cy="4832092"/>
          </a:xfrm>
          <a:prstGeom prst="rect">
            <a:avLst/>
          </a:prstGeom>
        </p:spPr>
        <p:txBody>
          <a:bodyPr wrap="square">
            <a:spAutoFit/>
          </a:bodyPr>
          <a:lstStyle/>
          <a:p>
            <a:pPr fontAlgn="base"/>
            <a:r>
              <a:rPr lang="en-US" sz="2800" dirty="0"/>
              <a:t>Over the time, the organization builds a reference map to have a range based correlation of all three levels of requirements.</a:t>
            </a:r>
          </a:p>
          <a:p>
            <a:pPr fontAlgn="base"/>
            <a:endParaRPr lang="en-US" sz="2800" dirty="0"/>
          </a:p>
          <a:p>
            <a:pPr fontAlgn="base"/>
            <a:r>
              <a:rPr lang="en-US" sz="2800" dirty="0"/>
              <a:t>To build these reference maps representative epics, features, and stories are contributed to reference scale by Epic owners, PMs/POs, and </a:t>
            </a:r>
            <a:r>
              <a:rPr lang="en-US" sz="2800" dirty="0" err="1"/>
              <a:t>DevTeams</a:t>
            </a:r>
            <a:r>
              <a:rPr lang="en-US" sz="2800" dirty="0"/>
              <a:t>. To keep the reference scale up to date</a:t>
            </a:r>
            <a:r>
              <a:rPr lang="en-US" sz="2800" dirty="0" smtClean="0"/>
              <a:t>:</a:t>
            </a:r>
          </a:p>
          <a:p>
            <a:pPr fontAlgn="base"/>
            <a:endParaRPr lang="en-US" sz="2800" dirty="0"/>
          </a:p>
          <a:p>
            <a:pPr marL="342900" indent="-342900">
              <a:buFont typeface="Arial" panose="020B0604020202020204" pitchFamily="34" charset="0"/>
              <a:buChar char="•"/>
            </a:pPr>
            <a:r>
              <a:rPr lang="en-US" sz="2800" dirty="0" smtClean="0"/>
              <a:t>Epics </a:t>
            </a:r>
            <a:r>
              <a:rPr lang="en-US" sz="2800" dirty="0"/>
              <a:t>older than 6 months (or may be one year);</a:t>
            </a:r>
          </a:p>
          <a:p>
            <a:pPr marL="342900" indent="-342900">
              <a:buFont typeface="Arial" panose="020B0604020202020204" pitchFamily="34" charset="0"/>
              <a:buChar char="•"/>
            </a:pPr>
            <a:r>
              <a:rPr lang="en-US" sz="2800" dirty="0"/>
              <a:t>Features older than 3 months (or may be 6 months); and</a:t>
            </a:r>
          </a:p>
          <a:p>
            <a:pPr marL="342900" indent="-342900">
              <a:buFont typeface="Arial" panose="020B0604020202020204" pitchFamily="34" charset="0"/>
              <a:buChar char="•"/>
            </a:pPr>
            <a:r>
              <a:rPr lang="en-US" sz="2800" dirty="0"/>
              <a:t>Stories older than </a:t>
            </a:r>
            <a:r>
              <a:rPr lang="en-US" sz="2800" dirty="0" smtClean="0"/>
              <a:t>couple of Sprints should </a:t>
            </a:r>
            <a:r>
              <a:rPr lang="en-US" sz="2800" dirty="0"/>
              <a:t>be dropped out from the reference scale. </a:t>
            </a:r>
          </a:p>
        </p:txBody>
      </p:sp>
    </p:spTree>
    <p:extLst>
      <p:ext uri="{BB962C8B-B14F-4D97-AF65-F5344CB8AC3E}">
        <p14:creationId xmlns:p14="http://schemas.microsoft.com/office/powerpoint/2010/main" val="1055890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88950" y="125990"/>
            <a:ext cx="11834813" cy="618331"/>
          </a:xfrm>
          <a:prstGeom prst="rect">
            <a:avLst/>
          </a:prstGeom>
          <a:noFill/>
          <a:ln>
            <a:noFill/>
          </a:ln>
        </p:spPr>
        <p:txBody>
          <a:bodyPr vert="horz" lIns="45713" tIns="45713" rIns="45713" bIns="45713" rtlCol="0" anchor="ctr" anchorCtr="0">
            <a:normAutofit/>
          </a:bodyPr>
          <a:lstStyle/>
          <a:p>
            <a:pPr>
              <a:lnSpc>
                <a:spcPct val="80000"/>
              </a:lnSpc>
              <a:spcBef>
                <a:spcPts val="0"/>
              </a:spcBef>
              <a:buClr>
                <a:srgbClr val="0070C0"/>
              </a:buClr>
            </a:pPr>
            <a:r>
              <a:rPr lang="en-US" sz="3199" b="1" dirty="0" smtClean="0">
                <a:solidFill>
                  <a:srgbClr val="92D050"/>
                </a:solidFill>
                <a:latin typeface="Avenir Book" charset="0"/>
                <a:ea typeface="Avenir Book" charset="0"/>
                <a:cs typeface="Avenir Book" charset="0"/>
              </a:rPr>
              <a:t>Next Step</a:t>
            </a:r>
            <a:endParaRPr lang="en-CA" sz="3199" b="1" dirty="0">
              <a:solidFill>
                <a:srgbClr val="92D050"/>
              </a:solidFill>
              <a:latin typeface="Avenir Book" charset="0"/>
              <a:ea typeface="Avenir Book" charset="0"/>
              <a:cs typeface="Avenir Book" charset="0"/>
            </a:endParaRPr>
          </a:p>
        </p:txBody>
      </p:sp>
      <p:sp>
        <p:nvSpPr>
          <p:cNvPr id="6" name="Rectangle 5"/>
          <p:cNvSpPr/>
          <p:nvPr/>
        </p:nvSpPr>
        <p:spPr>
          <a:xfrm>
            <a:off x="320633" y="640214"/>
            <a:ext cx="11507189" cy="400110"/>
          </a:xfrm>
          <a:prstGeom prst="rect">
            <a:avLst/>
          </a:prstGeom>
        </p:spPr>
        <p:txBody>
          <a:bodyPr wrap="square">
            <a:spAutoFit/>
          </a:bodyPr>
          <a:lstStyle/>
          <a:p>
            <a:pPr fontAlgn="base"/>
            <a:r>
              <a:rPr lang="en-US" sz="2000" dirty="0" smtClean="0"/>
              <a:t>Range </a:t>
            </a:r>
            <a:r>
              <a:rPr lang="en-US" sz="2000" dirty="0"/>
              <a:t>based maps may look something like:</a:t>
            </a:r>
          </a:p>
        </p:txBody>
      </p:sp>
      <p:pic>
        <p:nvPicPr>
          <p:cNvPr id="57346" name="Picture 2" descr="https://4.bp.blogspot.com/-msKX-YvZal8/W6wEGS8jegI/AAAAAAAABWY/ZvCZZ5KZGxABkVj-5L2XzOrWipGPB746gCLcBGAs/s640/Features%2Bas%2Bsum%2Bof%2BStori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42" y="3406186"/>
            <a:ext cx="11316883" cy="2139600"/>
          </a:xfrm>
          <a:prstGeom prst="rect">
            <a:avLst/>
          </a:prstGeom>
          <a:noFill/>
          <a:extLst>
            <a:ext uri="{909E8E84-426E-40DD-AFC4-6F175D3DCCD1}">
              <a14:hiddenFill xmlns:a14="http://schemas.microsoft.com/office/drawing/2010/main">
                <a:solidFill>
                  <a:srgbClr val="FFFFFF"/>
                </a:solidFill>
              </a14:hiddenFill>
            </a:ext>
          </a:extLst>
        </p:spPr>
      </p:pic>
      <p:pic>
        <p:nvPicPr>
          <p:cNvPr id="57348" name="Picture 4" descr="https://4.bp.blogspot.com/-eZrR9-Ya-m0/W6wEFJjsMhI/AAAAAAAABWU/Y3Nr0lMyVKg3qwS2Xrt8lOQhKU573tRvQCLcBGAs/s640/Epics%2Bas%2Bsum%2Bof%2BFeatur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633" y="1080663"/>
            <a:ext cx="11682952" cy="220881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62295" y="5710819"/>
            <a:ext cx="11841289" cy="923330"/>
          </a:xfrm>
          <a:prstGeom prst="rect">
            <a:avLst/>
          </a:prstGeom>
        </p:spPr>
        <p:txBody>
          <a:bodyPr wrap="square">
            <a:spAutoFit/>
          </a:bodyPr>
          <a:lstStyle/>
          <a:p>
            <a:pPr marL="285750" indent="-285750">
              <a:buFont typeface="Arial" panose="020B0604020202020204" pitchFamily="34" charset="0"/>
              <a:buChar char="•"/>
            </a:pPr>
            <a:r>
              <a:rPr lang="en-US" dirty="0" smtClean="0"/>
              <a:t>Purposefully</a:t>
            </a:r>
            <a:r>
              <a:rPr lang="en-US" dirty="0"/>
              <a:t>, different scales are used for each level in requirement hierarchy.</a:t>
            </a:r>
          </a:p>
          <a:p>
            <a:pPr marL="285750" indent="-285750" fontAlgn="base">
              <a:buFont typeface="Arial" panose="020B0604020202020204" pitchFamily="34" charset="0"/>
              <a:buChar char="•"/>
            </a:pPr>
            <a:r>
              <a:rPr lang="en-US" dirty="0" smtClean="0"/>
              <a:t>In </a:t>
            </a:r>
            <a:r>
              <a:rPr lang="en-US" dirty="0"/>
              <a:t>this estimation process, the emphasis is on estimation not on team capacity and cost of realization of a specific Epic/Feature/Epic.</a:t>
            </a:r>
          </a:p>
        </p:txBody>
      </p:sp>
    </p:spTree>
    <p:extLst>
      <p:ext uri="{BB962C8B-B14F-4D97-AF65-F5344CB8AC3E}">
        <p14:creationId xmlns:p14="http://schemas.microsoft.com/office/powerpoint/2010/main" val="2686216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Custom Software Development &amp; the Lean Startup Methodology | JT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7739" y="1091016"/>
            <a:ext cx="9234261" cy="434779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3"/>
          <p:cNvSpPr txBox="1">
            <a:spLocks/>
          </p:cNvSpPr>
          <p:nvPr/>
        </p:nvSpPr>
        <p:spPr>
          <a:xfrm>
            <a:off x="307975" y="2178499"/>
            <a:ext cx="4764962" cy="1780276"/>
          </a:xfrm>
          <a:prstGeom prst="rect">
            <a:avLst/>
          </a:prstGeom>
          <a:noFill/>
          <a:ln>
            <a:noFill/>
          </a:ln>
        </p:spPr>
        <p:txBody>
          <a:bodyPr vert="horz" lIns="45713" tIns="45713" rIns="45713" bIns="45713"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17">
              <a:lnSpc>
                <a:spcPct val="80000"/>
              </a:lnSpc>
              <a:spcBef>
                <a:spcPts val="0"/>
              </a:spcBef>
              <a:buClr>
                <a:srgbClr val="0070C0"/>
              </a:buClr>
            </a:pPr>
            <a:r>
              <a:rPr lang="en-US" b="1" dirty="0" smtClean="0">
                <a:solidFill>
                  <a:srgbClr val="92D050"/>
                </a:solidFill>
                <a:latin typeface="Avenir Book" charset="0"/>
                <a:ea typeface="Avenir Book" charset="0"/>
                <a:cs typeface="Avenir Book" charset="0"/>
              </a:rPr>
              <a:t>Minimum Viable Product (MVP)</a:t>
            </a:r>
            <a:endParaRPr lang="en-US" b="1" dirty="0" smtClean="0">
              <a:solidFill>
                <a:srgbClr val="92D050"/>
              </a:solidFill>
              <a:latin typeface="Avenir Book" charset="0"/>
              <a:ea typeface="Avenir Book" charset="0"/>
              <a:cs typeface="Avenir Book" charset="0"/>
            </a:endParaRPr>
          </a:p>
        </p:txBody>
      </p:sp>
      <p:sp>
        <p:nvSpPr>
          <p:cNvPr id="2" name="AutoShape 2" descr="Creating Personas for Design and Product Team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4664256" y="6398408"/>
            <a:ext cx="7436699" cy="461665"/>
          </a:xfrm>
          <a:prstGeom prst="rect">
            <a:avLst/>
          </a:prstGeom>
        </p:spPr>
        <p:txBody>
          <a:bodyPr wrap="square">
            <a:spAutoFit/>
          </a:bodyPr>
          <a:lstStyle/>
          <a:p>
            <a:pPr algn="r"/>
            <a:r>
              <a:rPr lang="en-US" sz="1200" dirty="0" smtClean="0"/>
              <a:t>Ref: </a:t>
            </a:r>
            <a:r>
              <a:rPr lang="en-US" sz="1200" dirty="0">
                <a:hlinkClick r:id="rId3"/>
              </a:rPr>
              <a:t>https://</a:t>
            </a:r>
            <a:r>
              <a:rPr lang="en-US" sz="1200" dirty="0" smtClean="0">
                <a:hlinkClick r:id="rId3"/>
              </a:rPr>
              <a:t>github.com/tusjain/agileanswer/blob/master/repository/Minimum%20Viable%20Product.pdf</a:t>
            </a:r>
            <a:endParaRPr lang="en-US" sz="1200" dirty="0" smtClean="0"/>
          </a:p>
          <a:p>
            <a:pPr algn="r"/>
            <a:r>
              <a:rPr lang="en-US" sz="1200" dirty="0">
                <a:hlinkClick r:id="rId4"/>
              </a:rPr>
              <a:t>https://agileanswer.blogspot.com/2018/09/minimum-viable-product-and-minimum.html</a:t>
            </a:r>
            <a:endParaRPr lang="en-US" sz="1200" dirty="0"/>
          </a:p>
        </p:txBody>
      </p:sp>
    </p:spTree>
    <p:extLst>
      <p:ext uri="{BB962C8B-B14F-4D97-AF65-F5344CB8AC3E}">
        <p14:creationId xmlns:p14="http://schemas.microsoft.com/office/powerpoint/2010/main" val="37312604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07914" y="200353"/>
            <a:ext cx="11630733" cy="603980"/>
          </a:xfrm>
          <a:prstGeom prst="rect">
            <a:avLst/>
          </a:prstGeom>
          <a:noFill/>
          <a:ln>
            <a:noFill/>
          </a:ln>
        </p:spPr>
        <p:txBody>
          <a:bodyPr lIns="121897" tIns="60932" rIns="121897" bIns="60932" anchor="t" anchorCtr="0">
            <a:noAutofit/>
          </a:bodyPr>
          <a:lstStyle/>
          <a:p>
            <a:pPr>
              <a:buSzPct val="25000"/>
            </a:pPr>
            <a:r>
              <a:rPr lang="en-US" sz="3199" b="1" dirty="0">
                <a:solidFill>
                  <a:srgbClr val="92D050"/>
                </a:solidFill>
                <a:latin typeface="Avenir Book" charset="0"/>
                <a:ea typeface="Avenir Book" charset="0"/>
                <a:cs typeface="Avenir Book" charset="0"/>
              </a:rPr>
              <a:t>Product Owner videos</a:t>
            </a:r>
          </a:p>
        </p:txBody>
      </p:sp>
      <p:sp>
        <p:nvSpPr>
          <p:cNvPr id="379" name="Shape 379"/>
          <p:cNvSpPr txBox="1">
            <a:spLocks noGrp="1"/>
          </p:cNvSpPr>
          <p:nvPr>
            <p:ph type="sldNum" idx="12"/>
          </p:nvPr>
        </p:nvSpPr>
        <p:spPr>
          <a:xfrm>
            <a:off x="11254523" y="6340176"/>
            <a:ext cx="624383" cy="372533"/>
          </a:xfrm>
          <a:prstGeom prst="rect">
            <a:avLst/>
          </a:prstGeom>
          <a:noFill/>
          <a:ln>
            <a:noFill/>
          </a:ln>
        </p:spPr>
        <p:txBody>
          <a:bodyPr lIns="121897" tIns="60932" rIns="121897" bIns="60932" anchor="t" anchorCtr="0">
            <a:noAutofit/>
          </a:bodyPr>
          <a:lstStyle/>
          <a:p>
            <a:pPr>
              <a:buClr>
                <a:srgbClr val="3F3F3F"/>
              </a:buClr>
              <a:buSzPct val="25000"/>
            </a:pPr>
            <a:fld id="{00000000-1234-1234-1234-123412341234}" type="slidenum">
              <a:rPr lang="en-US" sz="1300">
                <a:solidFill>
                  <a:srgbClr val="3F3F3F"/>
                </a:solidFill>
                <a:latin typeface="Arial"/>
                <a:ea typeface="Arial"/>
                <a:cs typeface="Arial"/>
                <a:sym typeface="Arial"/>
              </a:rPr>
              <a:pPr>
                <a:buClr>
                  <a:srgbClr val="3F3F3F"/>
                </a:buClr>
                <a:buSzPct val="25000"/>
              </a:pPr>
              <a:t>8</a:t>
            </a:fld>
            <a:endParaRPr lang="en-US" sz="1300">
              <a:solidFill>
                <a:srgbClr val="3F3F3F"/>
              </a:solidFill>
              <a:latin typeface="Arial"/>
              <a:ea typeface="Arial"/>
              <a:cs typeface="Arial"/>
              <a:sym typeface="Arial"/>
            </a:endParaRPr>
          </a:p>
        </p:txBody>
      </p:sp>
      <p:grpSp>
        <p:nvGrpSpPr>
          <p:cNvPr id="3" name="Group 2"/>
          <p:cNvGrpSpPr/>
          <p:nvPr/>
        </p:nvGrpSpPr>
        <p:grpSpPr>
          <a:xfrm>
            <a:off x="9488078" y="163599"/>
            <a:ext cx="2390828" cy="1110192"/>
            <a:chOff x="7116058" y="122699"/>
            <a:chExt cx="1793121" cy="832644"/>
          </a:xfrm>
        </p:grpSpPr>
        <p:pic>
          <p:nvPicPr>
            <p:cNvPr id="7" name="Picture 6"/>
            <p:cNvPicPr>
              <a:picLocks noChangeAspect="1"/>
            </p:cNvPicPr>
            <p:nvPr/>
          </p:nvPicPr>
          <p:blipFill>
            <a:blip r:embed="rId3"/>
            <a:stretch>
              <a:fillRect/>
            </a:stretch>
          </p:blipFill>
          <p:spPr>
            <a:xfrm>
              <a:off x="7116058" y="122699"/>
              <a:ext cx="1793121" cy="832644"/>
            </a:xfrm>
            <a:prstGeom prst="rect">
              <a:avLst/>
            </a:prstGeom>
          </p:spPr>
        </p:pic>
        <p:sp>
          <p:nvSpPr>
            <p:cNvPr id="2" name="Rectangle 1"/>
            <p:cNvSpPr/>
            <p:nvPr/>
          </p:nvSpPr>
          <p:spPr>
            <a:xfrm>
              <a:off x="7189441" y="430752"/>
              <a:ext cx="271459" cy="162449"/>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Slide Number Placeholder 18"/>
          <p:cNvSpPr txBox="1">
            <a:spLocks/>
          </p:cNvSpPr>
          <p:nvPr/>
        </p:nvSpPr>
        <p:spPr>
          <a:xfrm>
            <a:off x="11497912" y="8475134"/>
            <a:ext cx="3657600" cy="486833"/>
          </a:xfrm>
          <a:prstGeom prst="rect">
            <a:avLst/>
          </a:prstGeom>
          <a:noFill/>
          <a:ln>
            <a:noFill/>
          </a:ln>
        </p:spPr>
        <p:txBody>
          <a:bodyPr lIns="121897" tIns="60932" rIns="121897" bIns="60932"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5D17B3FE-6885-024A-948A-BC5F1F9B326E}" type="slidenum">
              <a:rPr lang="en-US" smtClean="0">
                <a:solidFill>
                  <a:srgbClr val="002060"/>
                </a:solidFill>
              </a:rPr>
              <a:pPr/>
              <a:t>8</a:t>
            </a:fld>
            <a:endParaRPr lang="en-US" dirty="0" smtClean="0">
              <a:solidFill>
                <a:srgbClr val="002060"/>
              </a:solidFill>
            </a:endParaRPr>
          </a:p>
        </p:txBody>
      </p:sp>
      <p:graphicFrame>
        <p:nvGraphicFramePr>
          <p:cNvPr id="10" name="Table 9"/>
          <p:cNvGraphicFramePr>
            <a:graphicFrameLocks noGrp="1"/>
          </p:cNvGraphicFramePr>
          <p:nvPr>
            <p:extLst/>
          </p:nvPr>
        </p:nvGraphicFramePr>
        <p:xfrm>
          <a:off x="424874" y="1537085"/>
          <a:ext cx="11513774" cy="1483359"/>
        </p:xfrm>
        <a:graphic>
          <a:graphicData uri="http://schemas.openxmlformats.org/drawingml/2006/table">
            <a:tbl>
              <a:tblPr firstRow="1" bandRow="1">
                <a:tableStyleId>{5C22544A-7EE6-4342-B048-85BDC9FD1C3A}</a:tableStyleId>
              </a:tblPr>
              <a:tblGrid>
                <a:gridCol w="794327">
                  <a:extLst>
                    <a:ext uri="{9D8B030D-6E8A-4147-A177-3AD203B41FA5}">
                      <a16:colId xmlns="" xmlns:a16="http://schemas.microsoft.com/office/drawing/2014/main" val="2981335011"/>
                    </a:ext>
                  </a:extLst>
                </a:gridCol>
                <a:gridCol w="10719447">
                  <a:extLst>
                    <a:ext uri="{9D8B030D-6E8A-4147-A177-3AD203B41FA5}">
                      <a16:colId xmlns="" xmlns:a16="http://schemas.microsoft.com/office/drawing/2014/main" val="2677046894"/>
                    </a:ext>
                  </a:extLst>
                </a:gridCol>
              </a:tblGrid>
              <a:tr h="494453">
                <a:tc>
                  <a:txBody>
                    <a:bodyPr/>
                    <a:lstStyle/>
                    <a:p>
                      <a:pPr algn="ctr"/>
                      <a:r>
                        <a:rPr lang="en-US" sz="2400" dirty="0" smtClean="0">
                          <a:latin typeface="Calibri" panose="020F0502020204030204" pitchFamily="34" charset="0"/>
                          <a:cs typeface="Calibri" panose="020F0502020204030204" pitchFamily="34" charset="0"/>
                        </a:rPr>
                        <a:t>Sr.</a:t>
                      </a:r>
                      <a:r>
                        <a:rPr lang="en-US" sz="2400" baseline="0" dirty="0" smtClean="0">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a:txBody>
                  <a:tcPr marL="121920" marR="121920" marT="60960" marB="60960"/>
                </a:tc>
                <a:tc>
                  <a:txBody>
                    <a:bodyPr/>
                    <a:lstStyle/>
                    <a:p>
                      <a:pPr algn="ctr"/>
                      <a:r>
                        <a:rPr lang="en-US" sz="2400" dirty="0" smtClean="0">
                          <a:latin typeface="Calibri" panose="020F0502020204030204" pitchFamily="34" charset="0"/>
                          <a:cs typeface="Calibri" panose="020F0502020204030204" pitchFamily="34" charset="0"/>
                        </a:rPr>
                        <a:t>Link</a:t>
                      </a:r>
                      <a:endParaRPr lang="en-US" sz="2400" dirty="0">
                        <a:latin typeface="Calibri" panose="020F0502020204030204" pitchFamily="34" charset="0"/>
                        <a:cs typeface="Calibri" panose="020F0502020204030204" pitchFamily="34" charset="0"/>
                      </a:endParaRPr>
                    </a:p>
                  </a:txBody>
                  <a:tcPr marL="121920" marR="121920" marT="60960" marB="60960"/>
                </a:tc>
                <a:extLst>
                  <a:ext uri="{0D108BD9-81ED-4DB2-BD59-A6C34878D82A}">
                    <a16:rowId xmlns="" xmlns:a16="http://schemas.microsoft.com/office/drawing/2014/main" val="94741021"/>
                  </a:ext>
                </a:extLst>
              </a:tr>
              <a:tr h="494453">
                <a:tc>
                  <a:txBody>
                    <a:bodyPr/>
                    <a:lstStyle/>
                    <a:p>
                      <a:r>
                        <a:rPr lang="en-US" sz="2400" dirty="0" smtClean="0">
                          <a:latin typeface="Calibri" panose="020F0502020204030204" pitchFamily="34" charset="0"/>
                          <a:cs typeface="Calibri" panose="020F0502020204030204" pitchFamily="34" charset="0"/>
                        </a:rPr>
                        <a:t>1</a:t>
                      </a:r>
                      <a:endParaRPr lang="en-US" sz="2400" dirty="0">
                        <a:latin typeface="Calibri" panose="020F0502020204030204" pitchFamily="34" charset="0"/>
                        <a:cs typeface="Calibri" panose="020F0502020204030204" pitchFamily="34" charset="0"/>
                      </a:endParaRPr>
                    </a:p>
                  </a:txBody>
                  <a:tcPr marL="121920" marR="121920" marT="60960" marB="60960"/>
                </a:tc>
                <a:tc>
                  <a:txBody>
                    <a:bodyPr/>
                    <a:lstStyle/>
                    <a:p>
                      <a:r>
                        <a:rPr lang="en-US" sz="2400" dirty="0" smtClean="0">
                          <a:latin typeface="Calibri" panose="020F0502020204030204" pitchFamily="34" charset="0"/>
                          <a:cs typeface="Calibri" panose="020F0502020204030204" pitchFamily="34" charset="0"/>
                        </a:rPr>
                        <a:t>https://www.youtube.com/watch?v=502ILHjX9EE</a:t>
                      </a:r>
                      <a:endParaRPr lang="en-US" sz="2400" dirty="0">
                        <a:latin typeface="Calibri" panose="020F0502020204030204" pitchFamily="34" charset="0"/>
                        <a:cs typeface="Calibri" panose="020F0502020204030204" pitchFamily="34" charset="0"/>
                      </a:endParaRPr>
                    </a:p>
                  </a:txBody>
                  <a:tcPr marL="121920" marR="121920" marT="60960" marB="60960"/>
                </a:tc>
                <a:extLst>
                  <a:ext uri="{0D108BD9-81ED-4DB2-BD59-A6C34878D82A}">
                    <a16:rowId xmlns="" xmlns:a16="http://schemas.microsoft.com/office/drawing/2014/main" val="936249765"/>
                  </a:ext>
                </a:extLst>
              </a:tr>
              <a:tr h="494453">
                <a:tc>
                  <a:txBody>
                    <a:bodyPr/>
                    <a:lstStyle/>
                    <a:p>
                      <a:r>
                        <a:rPr lang="en-US" sz="2400" dirty="0" smtClean="0">
                          <a:latin typeface="Calibri" panose="020F0502020204030204" pitchFamily="34" charset="0"/>
                          <a:cs typeface="Calibri" panose="020F0502020204030204" pitchFamily="34" charset="0"/>
                        </a:rPr>
                        <a:t>2</a:t>
                      </a:r>
                      <a:endParaRPr lang="en-US" sz="2400" dirty="0">
                        <a:latin typeface="Calibri" panose="020F0502020204030204" pitchFamily="34" charset="0"/>
                        <a:cs typeface="Calibri" panose="020F0502020204030204" pitchFamily="34" charset="0"/>
                      </a:endParaRPr>
                    </a:p>
                  </a:txBody>
                  <a:tcPr marL="121920" marR="121920" marT="60960" marB="60960"/>
                </a:tc>
                <a:tc>
                  <a:txBody>
                    <a:bodyPr/>
                    <a:lstStyle/>
                    <a:p>
                      <a:r>
                        <a:rPr lang="en-US" sz="2400" dirty="0" smtClean="0">
                          <a:latin typeface="Calibri" panose="020F0502020204030204" pitchFamily="34" charset="0"/>
                          <a:cs typeface="Calibri" panose="020F0502020204030204" pitchFamily="34" charset="0"/>
                          <a:hlinkClick r:id="rId4"/>
                        </a:rPr>
                        <a:t>https://www.youtube.com/watch?v=3eljozEWpf8</a:t>
                      </a:r>
                      <a:endParaRPr lang="en-US" sz="2400" dirty="0">
                        <a:latin typeface="Calibri" panose="020F0502020204030204" pitchFamily="34" charset="0"/>
                        <a:cs typeface="Calibri" panose="020F0502020204030204" pitchFamily="34" charset="0"/>
                      </a:endParaRPr>
                    </a:p>
                  </a:txBody>
                  <a:tcPr marL="121920" marR="121920" marT="60960" marB="60960"/>
                </a:tc>
                <a:extLst>
                  <a:ext uri="{0D108BD9-81ED-4DB2-BD59-A6C34878D82A}">
                    <a16:rowId xmlns="" xmlns:a16="http://schemas.microsoft.com/office/drawing/2014/main" val="3451359295"/>
                  </a:ext>
                </a:extLst>
              </a:tr>
            </a:tbl>
          </a:graphicData>
        </a:graphic>
      </p:graphicFrame>
    </p:spTree>
    <p:extLst>
      <p:ext uri="{BB962C8B-B14F-4D97-AF65-F5344CB8AC3E}">
        <p14:creationId xmlns:p14="http://schemas.microsoft.com/office/powerpoint/2010/main" val="3037337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0560" y="337542"/>
            <a:ext cx="8207394" cy="439878"/>
          </a:xfrm>
          <a:prstGeom prst="rect">
            <a:avLst/>
          </a:prstGeom>
          <a:noFill/>
          <a:ln>
            <a:noFill/>
          </a:ln>
        </p:spPr>
        <p:txBody>
          <a:bodyPr vert="horz" lIns="45701" tIns="45701" rIns="45701" bIns="45701" rtlCol="0" anchor="ctr" anchorCtr="0">
            <a:normAutofit fontScale="92500" lnSpcReduction="10000"/>
          </a:bodyPr>
          <a:lstStyle>
            <a:defPPr>
              <a:defRPr lang="en-US"/>
            </a:defPPr>
            <a:lvl1pPr>
              <a:lnSpc>
                <a:spcPct val="80000"/>
              </a:lnSpc>
              <a:spcBef>
                <a:spcPts val="0"/>
              </a:spcBef>
              <a:buClr>
                <a:srgbClr val="0070C0"/>
              </a:buClr>
              <a:buFont typeface="Quattrocento Sans"/>
              <a:buNone/>
              <a:defRPr sz="6398" b="1">
                <a:solidFill>
                  <a:srgbClr val="92D050"/>
                </a:solidFill>
                <a:latin typeface="Avenir Book" charset="0"/>
                <a:ea typeface="Avenir Book" charset="0"/>
                <a:cs typeface="Avenir Book" charset="0"/>
              </a:defRPr>
            </a:lvl1pPr>
          </a:lstStyle>
          <a:p>
            <a:pPr defTabSz="914217"/>
            <a:r>
              <a:rPr lang="en-US" sz="3198" dirty="0" smtClean="0"/>
              <a:t>Minimal Viable Product</a:t>
            </a:r>
            <a:endParaRPr lang="en-US" sz="3198" dirty="0"/>
          </a:p>
        </p:txBody>
      </p:sp>
      <p:sp>
        <p:nvSpPr>
          <p:cNvPr id="4" name="Rectangle 3"/>
          <p:cNvSpPr/>
          <p:nvPr/>
        </p:nvSpPr>
        <p:spPr>
          <a:xfrm>
            <a:off x="376051" y="952535"/>
            <a:ext cx="11249891" cy="646331"/>
          </a:xfrm>
          <a:prstGeom prst="rect">
            <a:avLst/>
          </a:prstGeom>
        </p:spPr>
        <p:txBody>
          <a:bodyPr wrap="square">
            <a:spAutoFit/>
          </a:bodyPr>
          <a:lstStyle/>
          <a:p>
            <a:pPr algn="ctr"/>
            <a:r>
              <a:rPr lang="en-US" dirty="0"/>
              <a:t>A </a:t>
            </a:r>
            <a:r>
              <a:rPr lang="en-US" b="1" dirty="0"/>
              <a:t>Minimum Viable Product</a:t>
            </a:r>
            <a:r>
              <a:rPr lang="en-US" dirty="0"/>
              <a:t> is that version of a new product which allows collecting the maximum amount of validated learning about customers with the least effort in least time frame.</a:t>
            </a: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2498332" y="1852550"/>
            <a:ext cx="6728795" cy="4227615"/>
          </a:xfrm>
          <a:prstGeom prst="rect">
            <a:avLst/>
          </a:prstGeom>
          <a:noFill/>
          <a:ln>
            <a:noFill/>
          </a:ln>
        </p:spPr>
      </p:pic>
    </p:spTree>
    <p:extLst>
      <p:ext uri="{BB962C8B-B14F-4D97-AF65-F5344CB8AC3E}">
        <p14:creationId xmlns:p14="http://schemas.microsoft.com/office/powerpoint/2010/main" val="1786910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0560" y="337542"/>
            <a:ext cx="8207394" cy="439878"/>
          </a:xfrm>
          <a:prstGeom prst="rect">
            <a:avLst/>
          </a:prstGeom>
          <a:noFill/>
          <a:ln>
            <a:noFill/>
          </a:ln>
        </p:spPr>
        <p:txBody>
          <a:bodyPr vert="horz" lIns="45701" tIns="45701" rIns="45701" bIns="45701" rtlCol="0" anchor="ctr" anchorCtr="0">
            <a:normAutofit fontScale="92500" lnSpcReduction="10000"/>
          </a:bodyPr>
          <a:lstStyle>
            <a:defPPr>
              <a:defRPr lang="en-US"/>
            </a:defPPr>
            <a:lvl1pPr>
              <a:lnSpc>
                <a:spcPct val="80000"/>
              </a:lnSpc>
              <a:spcBef>
                <a:spcPts val="0"/>
              </a:spcBef>
              <a:buClr>
                <a:srgbClr val="0070C0"/>
              </a:buClr>
              <a:buFont typeface="Quattrocento Sans"/>
              <a:buNone/>
              <a:defRPr sz="6398" b="1">
                <a:solidFill>
                  <a:srgbClr val="92D050"/>
                </a:solidFill>
                <a:latin typeface="Avenir Book" charset="0"/>
                <a:ea typeface="Avenir Book" charset="0"/>
                <a:cs typeface="Avenir Book" charset="0"/>
              </a:defRPr>
            </a:lvl1pPr>
          </a:lstStyle>
          <a:p>
            <a:pPr defTabSz="914217"/>
            <a:r>
              <a:rPr lang="en-US" sz="3198" dirty="0"/>
              <a:t>Minimal Viable Product</a:t>
            </a:r>
            <a:endParaRPr lang="en-US" sz="3198" dirty="0"/>
          </a:p>
        </p:txBody>
      </p:sp>
      <p:pic>
        <p:nvPicPr>
          <p:cNvPr id="593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9649" y="1508168"/>
            <a:ext cx="9162691" cy="3439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459179" y="777420"/>
            <a:ext cx="11333018" cy="646331"/>
          </a:xfrm>
          <a:prstGeom prst="rect">
            <a:avLst/>
          </a:prstGeom>
        </p:spPr>
        <p:txBody>
          <a:bodyPr wrap="square">
            <a:spAutoFit/>
          </a:bodyPr>
          <a:lstStyle/>
          <a:p>
            <a:r>
              <a:rPr lang="en-US" dirty="0"/>
              <a:t>The big challenge is scope of MVP – What go include and what not to exclude. To decide scope of MVP, one simple thumb rule is – </a:t>
            </a:r>
            <a:r>
              <a:rPr lang="en-US" b="1" dirty="0">
                <a:solidFill>
                  <a:srgbClr val="FF0000"/>
                </a:solidFill>
              </a:rPr>
              <a:t>Is my customer will buy it and give the </a:t>
            </a:r>
            <a:r>
              <a:rPr lang="en-US" b="1" dirty="0" smtClean="0">
                <a:solidFill>
                  <a:srgbClr val="FF0000"/>
                </a:solidFill>
              </a:rPr>
              <a:t>feedback</a:t>
            </a:r>
            <a:r>
              <a:rPr lang="en-US" b="1" dirty="0">
                <a:solidFill>
                  <a:srgbClr val="FF0000"/>
                </a:solidFill>
              </a:rPr>
              <a:t>?</a:t>
            </a:r>
            <a:endParaRPr lang="en-US" b="1" dirty="0">
              <a:solidFill>
                <a:srgbClr val="FF0000"/>
              </a:solidFill>
            </a:endParaRPr>
          </a:p>
        </p:txBody>
      </p:sp>
      <p:sp>
        <p:nvSpPr>
          <p:cNvPr id="7" name="Rectangle 6"/>
          <p:cNvSpPr/>
          <p:nvPr/>
        </p:nvSpPr>
        <p:spPr>
          <a:xfrm>
            <a:off x="732311" y="4946922"/>
            <a:ext cx="11059885" cy="1200329"/>
          </a:xfrm>
          <a:prstGeom prst="rect">
            <a:avLst/>
          </a:prstGeom>
        </p:spPr>
        <p:txBody>
          <a:bodyPr wrap="square">
            <a:spAutoFit/>
          </a:bodyPr>
          <a:lstStyle/>
          <a:p>
            <a:r>
              <a:rPr lang="en-US" dirty="0"/>
              <a:t>MVP has three critical characteristics: </a:t>
            </a:r>
          </a:p>
          <a:p>
            <a:pPr lvl="0"/>
            <a:r>
              <a:rPr lang="en-US" b="1" dirty="0"/>
              <a:t>Valuable</a:t>
            </a:r>
            <a:r>
              <a:rPr lang="en-US" dirty="0"/>
              <a:t> - people choose to use it or buy it; </a:t>
            </a:r>
          </a:p>
          <a:p>
            <a:pPr lvl="0"/>
            <a:r>
              <a:rPr lang="en-US" b="1" dirty="0"/>
              <a:t>Usable</a:t>
            </a:r>
            <a:r>
              <a:rPr lang="en-US" dirty="0"/>
              <a:t> - people can figure out how to use it; </a:t>
            </a:r>
          </a:p>
          <a:p>
            <a:pPr lvl="0"/>
            <a:r>
              <a:rPr lang="en-US" b="1" dirty="0"/>
              <a:t>Feasible</a:t>
            </a:r>
            <a:r>
              <a:rPr lang="en-US" dirty="0"/>
              <a:t> - team can deliver it when needed with the available resources</a:t>
            </a:r>
          </a:p>
        </p:txBody>
      </p:sp>
    </p:spTree>
    <p:extLst>
      <p:ext uri="{BB962C8B-B14F-4D97-AF65-F5344CB8AC3E}">
        <p14:creationId xmlns:p14="http://schemas.microsoft.com/office/powerpoint/2010/main" val="1949618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0560" y="337542"/>
            <a:ext cx="8207394" cy="439878"/>
          </a:xfrm>
          <a:prstGeom prst="rect">
            <a:avLst/>
          </a:prstGeom>
          <a:noFill/>
          <a:ln>
            <a:noFill/>
          </a:ln>
        </p:spPr>
        <p:txBody>
          <a:bodyPr vert="horz" lIns="45701" tIns="45701" rIns="45701" bIns="45701" rtlCol="0" anchor="ctr" anchorCtr="0">
            <a:normAutofit fontScale="92500" lnSpcReduction="10000"/>
          </a:bodyPr>
          <a:lstStyle>
            <a:defPPr>
              <a:defRPr lang="en-US"/>
            </a:defPPr>
            <a:lvl1pPr>
              <a:lnSpc>
                <a:spcPct val="80000"/>
              </a:lnSpc>
              <a:spcBef>
                <a:spcPts val="0"/>
              </a:spcBef>
              <a:buClr>
                <a:srgbClr val="0070C0"/>
              </a:buClr>
              <a:buFont typeface="Quattrocento Sans"/>
              <a:buNone/>
              <a:defRPr sz="6398" b="1">
                <a:solidFill>
                  <a:srgbClr val="92D050"/>
                </a:solidFill>
                <a:latin typeface="Avenir Book" charset="0"/>
                <a:ea typeface="Avenir Book" charset="0"/>
                <a:cs typeface="Avenir Book" charset="0"/>
              </a:defRPr>
            </a:lvl1pPr>
          </a:lstStyle>
          <a:p>
            <a:pPr defTabSz="914217"/>
            <a:r>
              <a:rPr lang="en-US" sz="3198" dirty="0" smtClean="0"/>
              <a:t>Lean Startup Cycle </a:t>
            </a:r>
            <a:r>
              <a:rPr lang="en-US" sz="3198" dirty="0" smtClean="0"/>
              <a:t>&amp; </a:t>
            </a:r>
            <a:r>
              <a:rPr lang="en-US" sz="3198" dirty="0" smtClean="0"/>
              <a:t>MVP</a:t>
            </a:r>
            <a:endParaRPr lang="en-US" sz="3198" dirty="0"/>
          </a:p>
        </p:txBody>
      </p:sp>
      <p:pic>
        <p:nvPicPr>
          <p:cNvPr id="60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406" y="1227551"/>
            <a:ext cx="9686925" cy="530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2837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0560" y="337542"/>
            <a:ext cx="8207394" cy="439878"/>
          </a:xfrm>
          <a:prstGeom prst="rect">
            <a:avLst/>
          </a:prstGeom>
          <a:noFill/>
          <a:ln>
            <a:noFill/>
          </a:ln>
        </p:spPr>
        <p:txBody>
          <a:bodyPr vert="horz" lIns="45701" tIns="45701" rIns="45701" bIns="45701" rtlCol="0" anchor="ctr" anchorCtr="0">
            <a:normAutofit fontScale="92500" lnSpcReduction="10000"/>
          </a:bodyPr>
          <a:lstStyle>
            <a:defPPr>
              <a:defRPr lang="en-US"/>
            </a:defPPr>
            <a:lvl1pPr>
              <a:lnSpc>
                <a:spcPct val="80000"/>
              </a:lnSpc>
              <a:spcBef>
                <a:spcPts val="0"/>
              </a:spcBef>
              <a:buClr>
                <a:srgbClr val="0070C0"/>
              </a:buClr>
              <a:buFont typeface="Quattrocento Sans"/>
              <a:buNone/>
              <a:defRPr sz="6398" b="1">
                <a:solidFill>
                  <a:srgbClr val="92D050"/>
                </a:solidFill>
                <a:latin typeface="Avenir Book" charset="0"/>
                <a:ea typeface="Avenir Book" charset="0"/>
                <a:cs typeface="Avenir Book" charset="0"/>
              </a:defRPr>
            </a:lvl1pPr>
          </a:lstStyle>
          <a:p>
            <a:pPr defTabSz="914217"/>
            <a:r>
              <a:rPr lang="en-US" sz="3198" dirty="0" smtClean="0"/>
              <a:t>Lean Startup Cycle </a:t>
            </a:r>
            <a:r>
              <a:rPr lang="en-US" sz="3198" dirty="0" smtClean="0"/>
              <a:t>&amp; </a:t>
            </a:r>
            <a:r>
              <a:rPr lang="en-US" sz="3198" dirty="0" smtClean="0"/>
              <a:t>MVP</a:t>
            </a:r>
            <a:endParaRPr lang="en-US" sz="3198"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220871" y="1048183"/>
            <a:ext cx="7421893" cy="5020108"/>
          </a:xfrm>
          <a:prstGeom prst="rect">
            <a:avLst/>
          </a:prstGeom>
          <a:noFill/>
          <a:ln>
            <a:noFill/>
          </a:ln>
        </p:spPr>
      </p:pic>
    </p:spTree>
    <p:extLst>
      <p:ext uri="{BB962C8B-B14F-4D97-AF65-F5344CB8AC3E}">
        <p14:creationId xmlns:p14="http://schemas.microsoft.com/office/powerpoint/2010/main" val="3552777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Books Recommendations</a:t>
            </a:r>
            <a:endParaRPr lang="en-CA" sz="3200" b="1" dirty="0">
              <a:solidFill>
                <a:srgbClr val="92D050"/>
              </a:solidFill>
              <a:latin typeface="Avenir Book" charset="0"/>
              <a:ea typeface="Avenir Book" charset="0"/>
              <a:cs typeface="Avenir Book" charset="0"/>
            </a:endParaRPr>
          </a:p>
        </p:txBody>
      </p:sp>
      <p:pic>
        <p:nvPicPr>
          <p:cNvPr id="614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4404" y="1589843"/>
            <a:ext cx="2484541" cy="3658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1844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0560" y="337542"/>
            <a:ext cx="8207394" cy="439878"/>
          </a:xfrm>
          <a:prstGeom prst="rect">
            <a:avLst/>
          </a:prstGeom>
          <a:noFill/>
          <a:ln>
            <a:noFill/>
          </a:ln>
        </p:spPr>
        <p:txBody>
          <a:bodyPr vert="horz" lIns="45701" tIns="45701" rIns="45701" bIns="45701" rtlCol="0" anchor="ctr" anchorCtr="0">
            <a:normAutofit fontScale="92500" lnSpcReduction="10000"/>
          </a:bodyPr>
          <a:lstStyle>
            <a:defPPr>
              <a:defRPr lang="en-US"/>
            </a:defPPr>
            <a:lvl1pPr>
              <a:lnSpc>
                <a:spcPct val="80000"/>
              </a:lnSpc>
              <a:spcBef>
                <a:spcPts val="0"/>
              </a:spcBef>
              <a:buClr>
                <a:srgbClr val="0070C0"/>
              </a:buClr>
              <a:buFont typeface="Quattrocento Sans"/>
              <a:buNone/>
              <a:defRPr sz="6398" b="1">
                <a:solidFill>
                  <a:srgbClr val="92D050"/>
                </a:solidFill>
                <a:latin typeface="Avenir Book" charset="0"/>
                <a:ea typeface="Avenir Book" charset="0"/>
                <a:cs typeface="Avenir Book" charset="0"/>
              </a:defRPr>
            </a:lvl1pPr>
          </a:lstStyle>
          <a:p>
            <a:pPr defTabSz="914217"/>
            <a:r>
              <a:rPr lang="en-US" sz="3198" dirty="0" smtClean="0"/>
              <a:t>Agile way of Working</a:t>
            </a:r>
            <a:endParaRPr lang="en-US" sz="3198" dirty="0"/>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304" y="828687"/>
            <a:ext cx="8793534" cy="5548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664256" y="6469658"/>
            <a:ext cx="7436699" cy="276999"/>
          </a:xfrm>
          <a:prstGeom prst="rect">
            <a:avLst/>
          </a:prstGeom>
        </p:spPr>
        <p:txBody>
          <a:bodyPr wrap="square">
            <a:spAutoFit/>
          </a:bodyPr>
          <a:lstStyle/>
          <a:p>
            <a:pPr algn="r"/>
            <a:r>
              <a:rPr lang="en-US" sz="1200" dirty="0" smtClean="0"/>
              <a:t>Ref: https</a:t>
            </a:r>
            <a:r>
              <a:rPr lang="en-US" sz="1200" dirty="0"/>
              <a:t>://github.com/tusjain/agileanswer/blob/master/repository/Agile%20Way%20of%20working.pdf</a:t>
            </a:r>
          </a:p>
        </p:txBody>
      </p:sp>
    </p:spTree>
    <p:extLst>
      <p:ext uri="{BB962C8B-B14F-4D97-AF65-F5344CB8AC3E}">
        <p14:creationId xmlns:p14="http://schemas.microsoft.com/office/powerpoint/2010/main" val="1150318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3388" y="308192"/>
            <a:ext cx="11395064" cy="618331"/>
          </a:xfrm>
          <a:prstGeom prst="rect">
            <a:avLst/>
          </a:prstGeom>
          <a:noFill/>
          <a:ln>
            <a:noFill/>
          </a:ln>
        </p:spPr>
        <p:txBody>
          <a:bodyPr vert="horz" lIns="45713" tIns="45713" rIns="45713" bIns="45713" rtlCol="0" anchor="ctr" anchorCtr="0">
            <a:noAutofit/>
          </a:bodyPr>
          <a:lstStyle/>
          <a:p>
            <a:pPr defTabSz="914217">
              <a:lnSpc>
                <a:spcPct val="80000"/>
              </a:lnSpc>
              <a:spcBef>
                <a:spcPts val="0"/>
              </a:spcBef>
              <a:buClr>
                <a:srgbClr val="0070C0"/>
              </a:buClr>
              <a:buFont typeface="Quattrocento Sans"/>
            </a:pPr>
            <a:r>
              <a:rPr lang="en-US" sz="3200" b="1" dirty="0" smtClean="0">
                <a:solidFill>
                  <a:srgbClr val="92D050"/>
                </a:solidFill>
                <a:latin typeface="Avenir Book" charset="0"/>
                <a:ea typeface="Avenir Book" charset="0"/>
                <a:cs typeface="Avenir Book" charset="0"/>
              </a:rPr>
              <a:t>Books Recommendations</a:t>
            </a:r>
            <a:endParaRPr lang="en-CA" sz="3200" b="1" dirty="0">
              <a:solidFill>
                <a:srgbClr val="92D050"/>
              </a:solidFill>
              <a:latin typeface="Avenir Book" charset="0"/>
              <a:ea typeface="Avenir Book" charset="0"/>
              <a:cs typeface="Avenir Book" charset="0"/>
            </a:endParaRPr>
          </a:p>
        </p:txBody>
      </p:sp>
      <p:pic>
        <p:nvPicPr>
          <p:cNvPr id="634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1205656"/>
            <a:ext cx="1795937" cy="2738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AutoShape 6" descr="The Art of Agile Product Ownership: A Guide for Product 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9" descr="Amazon.com: The Art of Agile Product Ownership: A Guide for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349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6262" y="3848770"/>
            <a:ext cx="1796963" cy="2725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9"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6542" y="1334291"/>
            <a:ext cx="1752600" cy="260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50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6360" y="1759022"/>
            <a:ext cx="1743075"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501"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5156" y="1041742"/>
            <a:ext cx="2132004" cy="2581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502"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70260" y="3823054"/>
            <a:ext cx="18669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3071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defRPr/>
            </a:pPr>
            <a:endParaRPr lang="en-US" dirty="0">
              <a:solidFill>
                <a:prstClr val="white"/>
              </a:solidFill>
              <a:latin typeface="Arial"/>
            </a:endParaRPr>
          </a:p>
        </p:txBody>
      </p:sp>
      <p:sp>
        <p:nvSpPr>
          <p:cNvPr id="2" name="Title 1"/>
          <p:cNvSpPr>
            <a:spLocks noGrp="1"/>
          </p:cNvSpPr>
          <p:nvPr>
            <p:ph type="ctrTitle"/>
          </p:nvPr>
        </p:nvSpPr>
        <p:spPr>
          <a:xfrm>
            <a:off x="664066" y="3429000"/>
            <a:ext cx="11527934" cy="724147"/>
          </a:xfrm>
        </p:spPr>
        <p:txBody>
          <a:bodyPr>
            <a:normAutofit fontScale="90000"/>
          </a:bodyPr>
          <a:lstStyle/>
          <a:p>
            <a:pPr>
              <a:spcBef>
                <a:spcPts val="600"/>
              </a:spcBef>
            </a:pPr>
            <a:r>
              <a:rPr lang="en-US" dirty="0" smtClean="0">
                <a:solidFill>
                  <a:srgbClr val="92D050"/>
                </a:solidFill>
                <a:latin typeface="Arial" panose="020B0604020202020204" pitchFamily="34" charset="0"/>
                <a:cs typeface="Arial" panose="020B0604020202020204" pitchFamily="34" charset="0"/>
              </a:rPr>
              <a:t>Session Retrospective</a:t>
            </a:r>
            <a:r>
              <a:rPr lang="en-US" dirty="0">
                <a:solidFill>
                  <a:srgbClr val="92D050"/>
                </a:solidFill>
                <a:latin typeface="Arial" panose="020B0604020202020204" pitchFamily="34" charset="0"/>
                <a:cs typeface="Arial" panose="020B0604020202020204" pitchFamily="34" charset="0"/>
              </a:rPr>
              <a:t/>
            </a:r>
            <a:br>
              <a:rPr lang="en-US" dirty="0">
                <a:solidFill>
                  <a:srgbClr val="92D050"/>
                </a:solidFill>
                <a:latin typeface="Arial" panose="020B0604020202020204" pitchFamily="34" charset="0"/>
                <a:cs typeface="Arial" panose="020B0604020202020204" pitchFamily="34" charset="0"/>
              </a:rPr>
            </a:br>
            <a:r>
              <a:rPr lang="en-US" dirty="0" smtClean="0">
                <a:solidFill>
                  <a:srgbClr val="92D050"/>
                </a:solidFill>
                <a:latin typeface="Arial" panose="020B0604020202020204" pitchFamily="34" charset="0"/>
                <a:cs typeface="Arial" panose="020B0604020202020204" pitchFamily="34" charset="0"/>
              </a:rPr>
              <a:t/>
            </a:r>
            <a:br>
              <a:rPr lang="en-US" dirty="0" smtClean="0">
                <a:solidFill>
                  <a:srgbClr val="92D050"/>
                </a:solidFill>
                <a:latin typeface="Arial" panose="020B0604020202020204" pitchFamily="34" charset="0"/>
                <a:cs typeface="Arial" panose="020B0604020202020204" pitchFamily="34" charset="0"/>
              </a:rPr>
            </a:br>
            <a:endParaRPr lang="en-US"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48368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0560" y="337542"/>
            <a:ext cx="8207394" cy="439878"/>
          </a:xfrm>
          <a:prstGeom prst="rect">
            <a:avLst/>
          </a:prstGeom>
          <a:noFill/>
          <a:ln>
            <a:noFill/>
          </a:ln>
        </p:spPr>
        <p:txBody>
          <a:bodyPr vert="horz" lIns="45701" tIns="45701" rIns="45701" bIns="45701" rtlCol="0" anchor="ctr" anchorCtr="0">
            <a:normAutofit fontScale="92500" lnSpcReduction="10000"/>
          </a:bodyPr>
          <a:lstStyle>
            <a:defPPr>
              <a:defRPr lang="en-US"/>
            </a:defPPr>
            <a:lvl1pPr>
              <a:lnSpc>
                <a:spcPct val="80000"/>
              </a:lnSpc>
              <a:spcBef>
                <a:spcPts val="0"/>
              </a:spcBef>
              <a:buClr>
                <a:srgbClr val="0070C0"/>
              </a:buClr>
              <a:buFont typeface="Quattrocento Sans"/>
              <a:buNone/>
              <a:defRPr sz="6398" b="1">
                <a:solidFill>
                  <a:srgbClr val="92D050"/>
                </a:solidFill>
                <a:latin typeface="Avenir Book" charset="0"/>
                <a:ea typeface="Avenir Book" charset="0"/>
                <a:cs typeface="Avenir Book" charset="0"/>
              </a:defRPr>
            </a:lvl1pPr>
          </a:lstStyle>
          <a:p>
            <a:pPr defTabSz="914217"/>
            <a:r>
              <a:rPr lang="en-US" sz="3198" dirty="0" smtClean="0"/>
              <a:t>Session Retrospective</a:t>
            </a:r>
            <a:endParaRPr lang="en-US" sz="3198" dirty="0"/>
          </a:p>
        </p:txBody>
      </p:sp>
      <p:pic>
        <p:nvPicPr>
          <p:cNvPr id="10" name="Picture 2" descr="A Simple Way to Run a Sprint Retrospective"/>
          <p:cNvPicPr>
            <a:picLocks noChangeAspect="1" noChangeArrowheads="1"/>
          </p:cNvPicPr>
          <p:nvPr/>
        </p:nvPicPr>
        <p:blipFill rotWithShape="1">
          <a:blip r:embed="rId3">
            <a:extLst>
              <a:ext uri="{28A0092B-C50C-407E-A947-70E740481C1C}">
                <a14:useLocalDpi xmlns:a14="http://schemas.microsoft.com/office/drawing/2010/main" val="0"/>
              </a:ext>
            </a:extLst>
          </a:blip>
          <a:srcRect l="7252" t="18003" r="45421" b="14075"/>
          <a:stretch/>
        </p:blipFill>
        <p:spPr bwMode="auto">
          <a:xfrm>
            <a:off x="1918278" y="971467"/>
            <a:ext cx="7002076" cy="5256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617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295" y="692580"/>
            <a:ext cx="10238901" cy="5203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3"/>
          <p:cNvSpPr txBox="1">
            <a:spLocks/>
          </p:cNvSpPr>
          <p:nvPr/>
        </p:nvSpPr>
        <p:spPr>
          <a:xfrm>
            <a:off x="307975" y="1644109"/>
            <a:ext cx="4764962" cy="1780276"/>
          </a:xfrm>
          <a:prstGeom prst="rect">
            <a:avLst/>
          </a:prstGeom>
          <a:noFill/>
          <a:ln>
            <a:noFill/>
          </a:ln>
        </p:spPr>
        <p:txBody>
          <a:bodyPr vert="horz" lIns="45713" tIns="45713" rIns="45713" bIns="45713"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17">
              <a:lnSpc>
                <a:spcPct val="80000"/>
              </a:lnSpc>
              <a:spcBef>
                <a:spcPts val="0"/>
              </a:spcBef>
              <a:buClr>
                <a:srgbClr val="0070C0"/>
              </a:buClr>
            </a:pPr>
            <a:r>
              <a:rPr lang="en-US" b="1" dirty="0" smtClean="0">
                <a:solidFill>
                  <a:srgbClr val="92D050"/>
                </a:solidFill>
                <a:latin typeface="Avenir Book" charset="0"/>
                <a:ea typeface="Avenir Book" charset="0"/>
                <a:cs typeface="Avenir Book" charset="0"/>
              </a:rPr>
              <a:t>Product Owner in Scrum Events</a:t>
            </a:r>
            <a:endParaRPr lang="en-US" b="1" dirty="0" smtClean="0">
              <a:solidFill>
                <a:srgbClr val="92D050"/>
              </a:solidFill>
              <a:latin typeface="Avenir Book" charset="0"/>
              <a:ea typeface="Avenir Book" charset="0"/>
              <a:cs typeface="Avenir Book" charset="0"/>
            </a:endParaRPr>
          </a:p>
        </p:txBody>
      </p:sp>
      <p:sp>
        <p:nvSpPr>
          <p:cNvPr id="2" name="AutoShape 2" descr="Creating Personas for Design and Product Team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13160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E816B0E8083DD48ACDEF8B0B039DEA0" ma:contentTypeVersion="0" ma:contentTypeDescription="Create a new document." ma:contentTypeScope="" ma:versionID="24f3e1d35ad7c89f74aa6f6d3fed7621">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FF8C83A-C173-41B3-A47C-2F5983CCB5A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ABDCC89-4CE3-4BA9-B538-9FFD80AFD8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47C8CC5-E540-425E-B072-A1561867A4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1087</TotalTime>
  <Words>4990</Words>
  <Application>Microsoft Office PowerPoint</Application>
  <PresentationFormat>Custom</PresentationFormat>
  <Paragraphs>798</Paragraphs>
  <Slides>88</Slides>
  <Notes>78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90" baseType="lpstr">
      <vt:lpstr>Office Theme</vt:lpstr>
      <vt:lpstr>Acrobat Document</vt:lpstr>
      <vt:lpstr>PowerPoint Presentation</vt:lpstr>
      <vt:lpstr>PowerPoint Presentation</vt:lpstr>
      <vt:lpstr>PowerPoint Presentation</vt:lpstr>
      <vt:lpstr>Product Owner</vt:lpstr>
      <vt:lpstr>Product Owner vs Product Manager</vt:lpstr>
      <vt:lpstr>Product Owner</vt:lpstr>
      <vt:lpstr>Product Owner characteristics</vt:lpstr>
      <vt:lpstr>Product Owner videos</vt:lpstr>
      <vt:lpstr>PowerPoint Presentation</vt:lpstr>
      <vt:lpstr>Sprint Planning</vt:lpstr>
      <vt:lpstr>Stand Up</vt:lpstr>
      <vt:lpstr>Sprint Review</vt:lpstr>
      <vt:lpstr>Retrospective</vt:lpstr>
      <vt:lpstr>Refinement</vt:lpstr>
      <vt:lpstr>Demonstration</vt:lpstr>
      <vt:lpstr>PowerPoint Presentation</vt:lpstr>
      <vt:lpstr>What is wrong with classic written Requirements?</vt:lpstr>
      <vt:lpstr>Why User Stories</vt:lpstr>
      <vt:lpstr>What happens when only one person writes the stories?</vt:lpstr>
      <vt:lpstr>How to build non-functional requirements into your user stories?</vt:lpstr>
      <vt:lpstr>“Technical Stories” and Scrum</vt:lpstr>
      <vt:lpstr>Not enough detail in the Story</vt:lpstr>
      <vt:lpstr>Not enough detail in the Story</vt:lpstr>
      <vt:lpstr>How much detail do we need?</vt:lpstr>
      <vt:lpstr>How do you figure that out?</vt:lpstr>
      <vt:lpstr>PowerPoint Presentation</vt:lpstr>
      <vt:lpstr>Tips for a successful Story-Writing Workshop</vt:lpstr>
      <vt:lpstr>Visualization of the Stories</vt:lpstr>
      <vt:lpstr>Story Mapping</vt:lpstr>
      <vt:lpstr>Story Mapping</vt:lpstr>
      <vt:lpstr>Example Story Map</vt:lpstr>
      <vt:lpstr>Release Planning</vt:lpstr>
      <vt:lpstr>Example Release Planning</vt:lpstr>
      <vt:lpstr>Story Map to Kanban/Scrum Board</vt:lpstr>
      <vt:lpstr>Story Mapping: Summary</vt:lpstr>
      <vt:lpstr>Story Mapping: Summary</vt:lpstr>
      <vt:lpstr>Exercise - Story Mapping &amp; Release Planning</vt:lpstr>
      <vt:lpstr>Books Recommendations</vt:lpstr>
      <vt:lpstr>PowerPoint Presentation</vt:lpstr>
      <vt:lpstr>Effectiveness</vt:lpstr>
      <vt:lpstr>Specification by Example</vt:lpstr>
      <vt:lpstr>Agile Documentation</vt:lpstr>
      <vt:lpstr>Key factors</vt:lpstr>
      <vt:lpstr>Process Patterns</vt:lpstr>
      <vt:lpstr>Deriving Scope from Goals</vt:lpstr>
      <vt:lpstr>Example of a Business Goal</vt:lpstr>
      <vt:lpstr>Scope</vt:lpstr>
      <vt:lpstr>Key Examples</vt:lpstr>
      <vt:lpstr>Acceptance Criteria/Specification</vt:lpstr>
      <vt:lpstr>Automating Validation</vt:lpstr>
      <vt:lpstr>Script Table Example</vt:lpstr>
      <vt:lpstr>The Relationships</vt:lpstr>
      <vt:lpstr>Summary of Benefits</vt:lpstr>
      <vt:lpstr>To Sum up …</vt:lpstr>
      <vt:lpstr>Tools</vt:lpstr>
      <vt:lpstr>Books Recommendations</vt:lpstr>
      <vt:lpstr>PowerPoint Presentation</vt:lpstr>
      <vt:lpstr>A Research</vt:lpstr>
      <vt:lpstr>You need Persona if …</vt:lpstr>
      <vt:lpstr>Persona</vt:lpstr>
      <vt:lpstr>Persona template</vt:lpstr>
      <vt:lpstr>Persona example</vt:lpstr>
      <vt:lpstr>Common Persona mistakes</vt:lpstr>
      <vt:lpstr>PowerPoint Presentation</vt:lpstr>
      <vt:lpstr>Product Backlog</vt:lpstr>
      <vt:lpstr>PowerPoint Presentation</vt:lpstr>
      <vt:lpstr>PowerPoint Presentation</vt:lpstr>
      <vt:lpstr>PowerPoint Presentation</vt:lpstr>
      <vt:lpstr>PowerPoint Presentation</vt:lpstr>
      <vt:lpstr>PowerPoint Presentation</vt:lpstr>
      <vt:lpstr>Absolute vs. Relative Estimate</vt:lpstr>
      <vt:lpstr>Estimating an Story</vt:lpstr>
      <vt:lpstr>Estimating an Story</vt:lpstr>
      <vt:lpstr>Estimating a Feature</vt:lpstr>
      <vt:lpstr>Estimating an Epic</vt:lpstr>
      <vt:lpstr>PowerPoint Presentation</vt:lpstr>
      <vt:lpstr>Next Step</vt:lpstr>
      <vt:lpstr>Next Step</vt:lpstr>
      <vt:lpstr>PowerPoint Presentation</vt:lpstr>
      <vt:lpstr>PowerPoint Presentation</vt:lpstr>
      <vt:lpstr>PowerPoint Presentation</vt:lpstr>
      <vt:lpstr>PowerPoint Presentation</vt:lpstr>
      <vt:lpstr>PowerPoint Presentation</vt:lpstr>
      <vt:lpstr>Books Recommendations</vt:lpstr>
      <vt:lpstr>PowerPoint Presentation</vt:lpstr>
      <vt:lpstr>Books Recommendations</vt:lpstr>
      <vt:lpstr>Session Retrospective  </vt:lpstr>
      <vt:lpstr>PowerPoint Presentation</vt:lpstr>
    </vt:vector>
  </TitlesOfParts>
  <Company>Agile Answer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Tushar Jain</dc:creator>
  <cp:lastModifiedBy>AgileAnswer</cp:lastModifiedBy>
  <cp:revision>138</cp:revision>
  <dcterms:created xsi:type="dcterms:W3CDTF">2017-10-03T15:38:39Z</dcterms:created>
  <dcterms:modified xsi:type="dcterms:W3CDTF">2020-06-09T23:48:09Z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0x010100AE816B0E8083DD48ACDEF8B0B039DEA0</vt:lpwstr>
  </property>
</Properties>
</file>